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2B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twalib-headshot.jpg"/>
          <p:cNvPicPr>
            <a:picLocks noChangeAspect="1"/>
          </p:cNvPicPr>
          <p:nvPr/>
        </p:nvPicPr>
        <p:blipFill>
          <a:blip r:embed="rId2"/>
          <a:stretch>
            <a:fillRect/>
          </a:stretch>
        </p:blipFill>
        <p:spPr>
          <a:xfrm>
            <a:off x="640080" y="1371600"/>
            <a:ext cx="2011680" cy="2011680"/>
          </a:xfrm>
          <a:prstGeom prst="rect">
            <a:avLst/>
          </a:prstGeom>
        </p:spPr>
      </p:pic>
      <p:sp>
        <p:nvSpPr>
          <p:cNvPr id="5" name="TextBox 4"/>
          <p:cNvSpPr txBox="1"/>
          <p:nvPr/>
        </p:nvSpPr>
        <p:spPr>
          <a:xfrm>
            <a:off x="3108960" y="1371600"/>
            <a:ext cx="8442655" cy="731520"/>
          </a:xfrm>
          <a:prstGeom prst="rect">
            <a:avLst/>
          </a:prstGeom>
          <a:noFill/>
        </p:spPr>
        <p:txBody>
          <a:bodyPr wrap="square" lIns="0" rIns="0" tIns="0" bIns="0" anchor="t">
            <a:spAutoFit/>
          </a:bodyPr>
          <a:lstStyle/>
          <a:p>
            <a:pPr algn="l">
              <a:lnSpc>
                <a:spcPct val="115000"/>
              </a:lnSpc>
              <a:spcBef>
                <a:spcPts val="0"/>
              </a:spcBef>
              <a:spcAft>
                <a:spcPts val="0"/>
              </a:spcAft>
            </a:pPr>
            <a:r>
              <a:rPr sz="4000" b="1">
                <a:solidFill>
                  <a:srgbClr val="FFFFFF"/>
                </a:solidFill>
                <a:latin typeface="Georgia"/>
              </a:rPr>
              <a:t>Twalib Mohamed</a:t>
            </a:r>
          </a:p>
        </p:txBody>
      </p:sp>
      <p:sp>
        <p:nvSpPr>
          <p:cNvPr id="6" name="TextBox 5"/>
          <p:cNvSpPr txBox="1"/>
          <p:nvPr/>
        </p:nvSpPr>
        <p:spPr>
          <a:xfrm>
            <a:off x="3108960" y="2148840"/>
            <a:ext cx="8442655" cy="914400"/>
          </a:xfrm>
          <a:prstGeom prst="rect">
            <a:avLst/>
          </a:prstGeom>
          <a:noFill/>
        </p:spPr>
        <p:txBody>
          <a:bodyPr wrap="square" lIns="0" rIns="0" tIns="0" bIns="0" anchor="t">
            <a:spAutoFit/>
          </a:bodyPr>
          <a:lstStyle/>
          <a:p>
            <a:pPr algn="l">
              <a:lnSpc>
                <a:spcPct val="120000"/>
              </a:lnSpc>
              <a:spcBef>
                <a:spcPts val="0"/>
              </a:spcBef>
              <a:spcAft>
                <a:spcPts val="0"/>
              </a:spcAft>
            </a:pPr>
            <a:r>
              <a:rPr sz="2000" b="0">
                <a:solidFill>
                  <a:srgbClr val="C9D0DE"/>
                </a:solidFill>
                <a:latin typeface="Calibri"/>
              </a:rPr>
              <a:t>Building High-Performing Sales Teams Through Coaching, Accountability, and Execution</a:t>
            </a:r>
          </a:p>
          <a:p>
            <a:pPr algn="l">
              <a:lnSpc>
                <a:spcPct val="115000"/>
              </a:lnSpc>
              <a:spcBef>
                <a:spcPts val="800"/>
              </a:spcBef>
              <a:spcAft>
                <a:spcPts val="0"/>
              </a:spcAft>
            </a:pPr>
            <a:r>
              <a:rPr sz="1500" b="0">
                <a:solidFill>
                  <a:srgbClr val="C9D0DE"/>
                </a:solidFill>
                <a:latin typeface="Calibri"/>
              </a:rPr>
              <a:t>Market Development Supervisor, Residential Market Development</a:t>
            </a:r>
          </a:p>
        </p:txBody>
      </p:sp>
      <p:sp>
        <p:nvSpPr>
          <p:cNvPr id="7" name="TextBox 6"/>
          <p:cNvSpPr txBox="1"/>
          <p:nvPr/>
        </p:nvSpPr>
        <p:spPr>
          <a:xfrm>
            <a:off x="640080" y="3886200"/>
            <a:ext cx="10911535" cy="914400"/>
          </a:xfrm>
          <a:prstGeom prst="rect">
            <a:avLst/>
          </a:prstGeom>
          <a:noFill/>
        </p:spPr>
        <p:txBody>
          <a:bodyPr wrap="square" lIns="0" rIns="0" tIns="0" bIns="0" anchor="t">
            <a:spAutoFit/>
          </a:bodyPr>
          <a:lstStyle/>
          <a:p>
            <a:pPr algn="l">
              <a:lnSpc>
                <a:spcPct val="125000"/>
              </a:lnSpc>
              <a:spcBef>
                <a:spcPts val="0"/>
              </a:spcBef>
              <a:spcAft>
                <a:spcPts val="0"/>
              </a:spcAft>
            </a:pPr>
            <a:r>
              <a:rPr sz="1600" b="0">
                <a:solidFill>
                  <a:srgbClr val="FFFFFF"/>
                </a:solidFill>
                <a:latin typeface="Calibri"/>
              </a:rPr>
              <a:t>Great sales organizations are not built from dashboards. They are built in the field. My philosophy is simple: develop people, create accountability, and remove obstacles so teams can perform consistently.</a:t>
            </a:r>
          </a:p>
        </p:txBody>
      </p:sp>
      <p:sp>
        <p:nvSpPr>
          <p:cNvPr id="8" name="Rectangle 7"/>
          <p:cNvSpPr/>
          <p:nvPr/>
        </p:nvSpPr>
        <p:spPr>
          <a:xfrm>
            <a:off x="640080" y="4983480"/>
            <a:ext cx="10911535" cy="18288"/>
          </a:xfrm>
          <a:prstGeom prst="rect">
            <a:avLst/>
          </a:prstGeom>
          <a:solidFill>
            <a:srgbClr val="3D4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40080" y="5212080"/>
            <a:ext cx="2545003" cy="822960"/>
          </a:xfrm>
          <a:prstGeom prst="rect">
            <a:avLst/>
          </a:prstGeom>
          <a:noFill/>
        </p:spPr>
        <p:txBody>
          <a:bodyPr wrap="square" lIns="0" rIns="0" tIns="0" bIns="0" anchor="t">
            <a:spAutoFit/>
          </a:bodyPr>
          <a:lstStyle/>
          <a:p>
            <a:pPr algn="l">
              <a:lnSpc>
                <a:spcPct val="115000"/>
              </a:lnSpc>
              <a:spcBef>
                <a:spcPts val="0"/>
              </a:spcBef>
              <a:spcAft>
                <a:spcPts val="0"/>
              </a:spcAft>
            </a:pPr>
            <a:r>
              <a:rPr sz="2600" b="1">
                <a:solidFill>
                  <a:srgbClr val="FFFFFF"/>
                </a:solidFill>
                <a:latin typeface="Georgia"/>
              </a:rPr>
              <a:t>20+</a:t>
            </a:r>
          </a:p>
          <a:p>
            <a:pPr algn="l">
              <a:lnSpc>
                <a:spcPct val="115000"/>
              </a:lnSpc>
              <a:spcBef>
                <a:spcPts val="400"/>
              </a:spcBef>
              <a:spcAft>
                <a:spcPts val="0"/>
              </a:spcAft>
            </a:pPr>
            <a:r>
              <a:rPr sz="1100" b="0">
                <a:solidFill>
                  <a:srgbClr val="C9D0DE"/>
                </a:solidFill>
                <a:latin typeface="Calibri"/>
              </a:rPr>
              <a:t>Team members developed</a:t>
            </a:r>
          </a:p>
        </p:txBody>
      </p:sp>
      <p:sp>
        <p:nvSpPr>
          <p:cNvPr id="10" name="TextBox 9"/>
          <p:cNvSpPr txBox="1"/>
          <p:nvPr/>
        </p:nvSpPr>
        <p:spPr>
          <a:xfrm>
            <a:off x="3367963" y="5212080"/>
            <a:ext cx="2545003" cy="822960"/>
          </a:xfrm>
          <a:prstGeom prst="rect">
            <a:avLst/>
          </a:prstGeom>
          <a:noFill/>
        </p:spPr>
        <p:txBody>
          <a:bodyPr wrap="square" lIns="0" rIns="0" tIns="0" bIns="0" anchor="t">
            <a:spAutoFit/>
          </a:bodyPr>
          <a:lstStyle/>
          <a:p>
            <a:pPr algn="l">
              <a:lnSpc>
                <a:spcPct val="115000"/>
              </a:lnSpc>
              <a:spcBef>
                <a:spcPts val="0"/>
              </a:spcBef>
              <a:spcAft>
                <a:spcPts val="0"/>
              </a:spcAft>
            </a:pPr>
            <a:r>
              <a:rPr sz="2600" b="1">
                <a:solidFill>
                  <a:srgbClr val="FFFFFF"/>
                </a:solidFill>
                <a:latin typeface="Georgia"/>
              </a:rPr>
              <a:t>23.9%</a:t>
            </a:r>
          </a:p>
          <a:p>
            <a:pPr algn="l">
              <a:lnSpc>
                <a:spcPct val="115000"/>
              </a:lnSpc>
              <a:spcBef>
                <a:spcPts val="400"/>
              </a:spcBef>
              <a:spcAft>
                <a:spcPts val="0"/>
              </a:spcAft>
            </a:pPr>
            <a:r>
              <a:rPr sz="1100" b="0">
                <a:solidFill>
                  <a:srgbClr val="C9D0DE"/>
                </a:solidFill>
                <a:latin typeface="Calibri"/>
              </a:rPr>
              <a:t>Mobile attach rate</a:t>
            </a:r>
          </a:p>
        </p:txBody>
      </p:sp>
      <p:sp>
        <p:nvSpPr>
          <p:cNvPr id="11" name="TextBox 10"/>
          <p:cNvSpPr txBox="1"/>
          <p:nvPr/>
        </p:nvSpPr>
        <p:spPr>
          <a:xfrm>
            <a:off x="6095847" y="5212080"/>
            <a:ext cx="2545003" cy="822960"/>
          </a:xfrm>
          <a:prstGeom prst="rect">
            <a:avLst/>
          </a:prstGeom>
          <a:noFill/>
        </p:spPr>
        <p:txBody>
          <a:bodyPr wrap="square" lIns="0" rIns="0" tIns="0" bIns="0" anchor="t">
            <a:spAutoFit/>
          </a:bodyPr>
          <a:lstStyle/>
          <a:p>
            <a:pPr algn="l">
              <a:lnSpc>
                <a:spcPct val="115000"/>
              </a:lnSpc>
              <a:spcBef>
                <a:spcPts val="0"/>
              </a:spcBef>
              <a:spcAft>
                <a:spcPts val="0"/>
              </a:spcAft>
            </a:pPr>
            <a:r>
              <a:rPr sz="2600" b="1">
                <a:solidFill>
                  <a:srgbClr val="FFFFFF"/>
                </a:solidFill>
                <a:latin typeface="Georgia"/>
              </a:rPr>
              <a:t>#2</a:t>
            </a:r>
          </a:p>
          <a:p>
            <a:pPr algn="l">
              <a:lnSpc>
                <a:spcPct val="115000"/>
              </a:lnSpc>
              <a:spcBef>
                <a:spcPts val="400"/>
              </a:spcBef>
              <a:spcAft>
                <a:spcPts val="0"/>
              </a:spcAft>
            </a:pPr>
            <a:r>
              <a:rPr sz="1100" b="0">
                <a:solidFill>
                  <a:srgbClr val="C9D0DE"/>
                </a:solidFill>
                <a:latin typeface="Calibri"/>
              </a:rPr>
              <a:t>Regional ranking, of 8</a:t>
            </a:r>
          </a:p>
        </p:txBody>
      </p:sp>
      <p:sp>
        <p:nvSpPr>
          <p:cNvPr id="12" name="TextBox 11"/>
          <p:cNvSpPr txBox="1"/>
          <p:nvPr/>
        </p:nvSpPr>
        <p:spPr>
          <a:xfrm>
            <a:off x="8823731" y="5212080"/>
            <a:ext cx="2545003" cy="822960"/>
          </a:xfrm>
          <a:prstGeom prst="rect">
            <a:avLst/>
          </a:prstGeom>
          <a:noFill/>
        </p:spPr>
        <p:txBody>
          <a:bodyPr wrap="square" lIns="0" rIns="0" tIns="0" bIns="0" anchor="t">
            <a:spAutoFit/>
          </a:bodyPr>
          <a:lstStyle/>
          <a:p>
            <a:pPr algn="l">
              <a:lnSpc>
                <a:spcPct val="115000"/>
              </a:lnSpc>
              <a:spcBef>
                <a:spcPts val="0"/>
              </a:spcBef>
              <a:spcAft>
                <a:spcPts val="0"/>
              </a:spcAft>
            </a:pPr>
            <a:r>
              <a:rPr sz="2600" b="1">
                <a:solidFill>
                  <a:srgbClr val="FFFFFF"/>
                </a:solidFill>
                <a:latin typeface="Georgia"/>
              </a:rPr>
              <a:t>7+ yrs</a:t>
            </a:r>
          </a:p>
          <a:p>
            <a:pPr algn="l">
              <a:lnSpc>
                <a:spcPct val="115000"/>
              </a:lnSpc>
              <a:spcBef>
                <a:spcPts val="400"/>
              </a:spcBef>
              <a:spcAft>
                <a:spcPts val="0"/>
              </a:spcAft>
            </a:pPr>
            <a:r>
              <a:rPr sz="1100" b="0">
                <a:solidFill>
                  <a:srgbClr val="C9D0DE"/>
                </a:solidFill>
                <a:latin typeface="Calibri"/>
              </a:rPr>
              <a:t>Leading telecom sales</a:t>
            </a:r>
          </a:p>
        </p:txBody>
      </p:sp>
      <p:sp>
        <p:nvSpPr>
          <p:cNvPr id="13" name="TextBox 12"/>
          <p:cNvSpPr txBox="1"/>
          <p:nvPr/>
        </p:nvSpPr>
        <p:spPr>
          <a:xfrm>
            <a:off x="640080" y="626364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0">
                <a:solidFill>
                  <a:srgbClr val="C9D0DE"/>
                </a:solidFill>
                <a:latin typeface="Calibri"/>
              </a:rPr>
              <a:t>Twalib.tmo@gmail.com   ·   678-488-1074   ·   Atlanta, Georgia</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HOW I LEAD</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What that looks like day to day</a:t>
            </a:r>
          </a:p>
        </p:txBody>
      </p:sp>
      <p:sp>
        <p:nvSpPr>
          <p:cNvPr id="6" name="TextBox 5"/>
          <p:cNvSpPr txBox="1"/>
          <p:nvPr/>
        </p:nvSpPr>
        <p:spPr>
          <a:xfrm>
            <a:off x="640080" y="1600200"/>
            <a:ext cx="5090007" cy="2011680"/>
          </a:xfrm>
          <a:prstGeom prst="rect">
            <a:avLst/>
          </a:prstGeom>
          <a:noFill/>
        </p:spPr>
        <p:txBody>
          <a:bodyPr wrap="square" lIns="0" rIns="0" tIns="0" bIns="0" anchor="t">
            <a:spAutoFit/>
          </a:bodyPr>
          <a:lstStyle/>
          <a:p>
            <a:pPr algn="l">
              <a:lnSpc>
                <a:spcPct val="115000"/>
              </a:lnSpc>
              <a:spcBef>
                <a:spcPts val="0"/>
              </a:spcBef>
              <a:spcAft>
                <a:spcPts val="800"/>
              </a:spcAft>
            </a:pPr>
            <a:r>
              <a:rPr sz="1700" b="1">
                <a:solidFill>
                  <a:srgbClr val="1E2B4D"/>
                </a:solidFill>
                <a:latin typeface="Georgia"/>
              </a:rPr>
              <a:t>Coaching that happens in the field</a:t>
            </a:r>
          </a:p>
          <a:p>
            <a:pPr algn="l">
              <a:lnSpc>
                <a:spcPct val="120000"/>
              </a:lnSpc>
              <a:spcBef>
                <a:spcPts val="0"/>
              </a:spcBef>
              <a:spcAft>
                <a:spcPts val="0"/>
              </a:spcAft>
            </a:pPr>
            <a:r>
              <a:rPr sz="1300" b="0">
                <a:solidFill>
                  <a:srgbClr val="4A4A4A"/>
                </a:solidFill>
                <a:latin typeface="Calibri"/>
              </a:rPr>
              <a:t>I ride along, I watch the conversation, and I give feedback the same day. Each rep works on one specific thing at a time instead of a list of general advice, and we check on it the following week.</a:t>
            </a:r>
          </a:p>
        </p:txBody>
      </p:sp>
      <p:sp>
        <p:nvSpPr>
          <p:cNvPr id="7" name="TextBox 6"/>
          <p:cNvSpPr txBox="1"/>
          <p:nvPr/>
        </p:nvSpPr>
        <p:spPr>
          <a:xfrm>
            <a:off x="6095847" y="1600200"/>
            <a:ext cx="5090007" cy="2011680"/>
          </a:xfrm>
          <a:prstGeom prst="rect">
            <a:avLst/>
          </a:prstGeom>
          <a:noFill/>
        </p:spPr>
        <p:txBody>
          <a:bodyPr wrap="square" lIns="0" rIns="0" tIns="0" bIns="0" anchor="t">
            <a:spAutoFit/>
          </a:bodyPr>
          <a:lstStyle/>
          <a:p>
            <a:pPr algn="l">
              <a:lnSpc>
                <a:spcPct val="115000"/>
              </a:lnSpc>
              <a:spcBef>
                <a:spcPts val="0"/>
              </a:spcBef>
              <a:spcAft>
                <a:spcPts val="800"/>
              </a:spcAft>
            </a:pPr>
            <a:r>
              <a:rPr sz="1700" b="1">
                <a:solidFill>
                  <a:srgbClr val="1E2B4D"/>
                </a:solidFill>
                <a:latin typeface="Georgia"/>
              </a:rPr>
              <a:t>Straight talk about performance</a:t>
            </a:r>
          </a:p>
          <a:p>
            <a:pPr algn="l">
              <a:lnSpc>
                <a:spcPct val="120000"/>
              </a:lnSpc>
              <a:spcBef>
                <a:spcPts val="0"/>
              </a:spcBef>
              <a:spcAft>
                <a:spcPts val="0"/>
              </a:spcAft>
            </a:pPr>
            <a:r>
              <a:rPr sz="1300" b="0">
                <a:solidFill>
                  <a:srgbClr val="4A4A4A"/>
                </a:solidFill>
                <a:latin typeface="Calibri"/>
              </a:rPr>
              <a:t>Everyone knows their number and where they stand. When someone slips I say so early, while it is still fixable, and when someone is carrying the team I make sure it is seen and rewarded.</a:t>
            </a:r>
          </a:p>
        </p:txBody>
      </p:sp>
      <p:sp>
        <p:nvSpPr>
          <p:cNvPr id="8" name="TextBox 7"/>
          <p:cNvSpPr txBox="1"/>
          <p:nvPr/>
        </p:nvSpPr>
        <p:spPr>
          <a:xfrm>
            <a:off x="640080" y="3794760"/>
            <a:ext cx="5090007" cy="2011680"/>
          </a:xfrm>
          <a:prstGeom prst="rect">
            <a:avLst/>
          </a:prstGeom>
          <a:noFill/>
        </p:spPr>
        <p:txBody>
          <a:bodyPr wrap="square" lIns="0" rIns="0" tIns="0" bIns="0" anchor="t">
            <a:spAutoFit/>
          </a:bodyPr>
          <a:lstStyle/>
          <a:p>
            <a:pPr algn="l">
              <a:lnSpc>
                <a:spcPct val="115000"/>
              </a:lnSpc>
              <a:spcBef>
                <a:spcPts val="0"/>
              </a:spcBef>
              <a:spcAft>
                <a:spcPts val="800"/>
              </a:spcAft>
            </a:pPr>
            <a:r>
              <a:rPr sz="1700" b="1">
                <a:solidFill>
                  <a:srgbClr val="1E2B4D"/>
                </a:solidFill>
                <a:latin typeface="Georgia"/>
              </a:rPr>
              <a:t>Territories and forecasts I can defend</a:t>
            </a:r>
          </a:p>
          <a:p>
            <a:pPr algn="l">
              <a:lnSpc>
                <a:spcPct val="120000"/>
              </a:lnSpc>
              <a:spcBef>
                <a:spcPts val="0"/>
              </a:spcBef>
              <a:spcAft>
                <a:spcPts val="0"/>
              </a:spcAft>
            </a:pPr>
            <a:r>
              <a:rPr sz="1300" b="0">
                <a:solidFill>
                  <a:srgbClr val="4A4A4A"/>
                </a:solidFill>
                <a:latin typeface="Calibri"/>
              </a:rPr>
              <a:t>I plan coverage around unit density and real opportunity, and I keep the forecast honest even when the honest number is not the one anyone wants. Pipeline visibility is my job, not a chore I push down to reps.</a:t>
            </a:r>
          </a:p>
        </p:txBody>
      </p:sp>
      <p:sp>
        <p:nvSpPr>
          <p:cNvPr id="9" name="TextBox 8"/>
          <p:cNvSpPr txBox="1"/>
          <p:nvPr/>
        </p:nvSpPr>
        <p:spPr>
          <a:xfrm>
            <a:off x="6095847" y="3794760"/>
            <a:ext cx="5090007" cy="2011680"/>
          </a:xfrm>
          <a:prstGeom prst="rect">
            <a:avLst/>
          </a:prstGeom>
          <a:noFill/>
        </p:spPr>
        <p:txBody>
          <a:bodyPr wrap="square" lIns="0" rIns="0" tIns="0" bIns="0" anchor="t">
            <a:spAutoFit/>
          </a:bodyPr>
          <a:lstStyle/>
          <a:p>
            <a:pPr algn="l">
              <a:lnSpc>
                <a:spcPct val="115000"/>
              </a:lnSpc>
              <a:spcBef>
                <a:spcPts val="0"/>
              </a:spcBef>
              <a:spcAft>
                <a:spcPts val="800"/>
              </a:spcAft>
            </a:pPr>
            <a:r>
              <a:rPr sz="1700" b="1">
                <a:solidFill>
                  <a:srgbClr val="1E2B4D"/>
                </a:solidFill>
                <a:latin typeface="Georgia"/>
              </a:rPr>
              <a:t>Relationships across the other teams</a:t>
            </a:r>
          </a:p>
          <a:p>
            <a:pPr algn="l">
              <a:lnSpc>
                <a:spcPct val="120000"/>
              </a:lnSpc>
              <a:spcBef>
                <a:spcPts val="0"/>
              </a:spcBef>
              <a:spcAft>
                <a:spcPts val="0"/>
              </a:spcAft>
            </a:pPr>
            <a:r>
              <a:rPr sz="1300" b="0">
                <a:solidFill>
                  <a:srgbClr val="4A4A4A"/>
                </a:solidFill>
                <a:latin typeface="Calibri"/>
              </a:rPr>
              <a:t>I know the people in Operations, Construction, Care, Marketing, and Installation by name. That is why my escalations move and my reps are not left explaining a delay they had no part in.</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HOW I LEAD</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What that looks like day to day</a:t>
            </a:r>
          </a:p>
        </p:txBody>
      </p:sp>
      <p:sp>
        <p:nvSpPr>
          <p:cNvPr id="6" name="TextBox 5"/>
          <p:cNvSpPr txBox="1"/>
          <p:nvPr/>
        </p:nvSpPr>
        <p:spPr>
          <a:xfrm>
            <a:off x="640080" y="1600200"/>
            <a:ext cx="5090007" cy="2011680"/>
          </a:xfrm>
          <a:prstGeom prst="rect">
            <a:avLst/>
          </a:prstGeom>
          <a:noFill/>
        </p:spPr>
        <p:txBody>
          <a:bodyPr wrap="square" lIns="0" rIns="0" tIns="0" bIns="0" anchor="t">
            <a:spAutoFit/>
          </a:bodyPr>
          <a:lstStyle/>
          <a:p>
            <a:pPr algn="l">
              <a:lnSpc>
                <a:spcPct val="115000"/>
              </a:lnSpc>
              <a:spcBef>
                <a:spcPts val="0"/>
              </a:spcBef>
              <a:spcAft>
                <a:spcPts val="800"/>
              </a:spcAft>
            </a:pPr>
            <a:r>
              <a:rPr sz="1700" b="1">
                <a:solidFill>
                  <a:srgbClr val="1E2B4D"/>
                </a:solidFill>
                <a:latin typeface="Georgia"/>
              </a:rPr>
              <a:t>Comfortable in the executive room</a:t>
            </a:r>
          </a:p>
          <a:p>
            <a:pPr algn="l">
              <a:lnSpc>
                <a:spcPct val="120000"/>
              </a:lnSpc>
              <a:spcBef>
                <a:spcPts val="0"/>
              </a:spcBef>
              <a:spcAft>
                <a:spcPts val="0"/>
              </a:spcAft>
            </a:pPr>
            <a:r>
              <a:rPr sz="1300" b="0">
                <a:solidFill>
                  <a:srgbClr val="4A4A4A"/>
                </a:solidFill>
                <a:latin typeface="Calibri"/>
              </a:rPr>
              <a:t>I have run discovery workshops with decision makers and negotiated multi year agreements on business value rather than price. I can put a rep in that room and coach them through it.</a:t>
            </a:r>
          </a:p>
        </p:txBody>
      </p:sp>
      <p:sp>
        <p:nvSpPr>
          <p:cNvPr id="7" name="TextBox 6"/>
          <p:cNvSpPr txBox="1"/>
          <p:nvPr/>
        </p:nvSpPr>
        <p:spPr>
          <a:xfrm>
            <a:off x="6095847" y="1600200"/>
            <a:ext cx="5090007" cy="2011680"/>
          </a:xfrm>
          <a:prstGeom prst="rect">
            <a:avLst/>
          </a:prstGeom>
          <a:noFill/>
        </p:spPr>
        <p:txBody>
          <a:bodyPr wrap="square" lIns="0" rIns="0" tIns="0" bIns="0" anchor="t">
            <a:spAutoFit/>
          </a:bodyPr>
          <a:lstStyle/>
          <a:p>
            <a:pPr algn="l">
              <a:lnSpc>
                <a:spcPct val="115000"/>
              </a:lnSpc>
              <a:spcBef>
                <a:spcPts val="0"/>
              </a:spcBef>
              <a:spcAft>
                <a:spcPts val="800"/>
              </a:spcAft>
            </a:pPr>
            <a:r>
              <a:rPr sz="1700" b="1">
                <a:solidFill>
                  <a:srgbClr val="1E2B4D"/>
                </a:solidFill>
                <a:latin typeface="Georgia"/>
              </a:rPr>
              <a:t>Small fixes, repeated</a:t>
            </a:r>
          </a:p>
          <a:p>
            <a:pPr algn="l">
              <a:lnSpc>
                <a:spcPct val="120000"/>
              </a:lnSpc>
              <a:spcBef>
                <a:spcPts val="0"/>
              </a:spcBef>
              <a:spcAft>
                <a:spcPts val="0"/>
              </a:spcAft>
            </a:pPr>
            <a:r>
              <a:rPr sz="1300" b="0">
                <a:solidFill>
                  <a:srgbClr val="4A4A4A"/>
                </a:solidFill>
                <a:latin typeface="Calibri"/>
              </a:rPr>
              <a:t>I do not rip up a process on day one. I find the handoff or the report that wastes an hour a week, fix it, write it down, and move to the next one.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LEADERSHIP PHILOSOPHY</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How I actually operate</a:t>
            </a:r>
          </a:p>
        </p:txBody>
      </p:sp>
      <p:sp>
        <p:nvSpPr>
          <p:cNvPr id="6" name="TextBox 5"/>
          <p:cNvSpPr txBox="1"/>
          <p:nvPr/>
        </p:nvSpPr>
        <p:spPr>
          <a:xfrm>
            <a:off x="640080" y="1600200"/>
            <a:ext cx="3271418" cy="4754880"/>
          </a:xfrm>
          <a:prstGeom prst="rect">
            <a:avLst/>
          </a:prstGeom>
          <a:noFill/>
        </p:spPr>
        <p:txBody>
          <a:bodyPr wrap="square" lIns="0" rIns="0" tIns="0" bIns="0" anchor="t">
            <a:spAutoFit/>
          </a:bodyPr>
          <a:lstStyle/>
          <a:p>
            <a:pPr algn="l">
              <a:lnSpc>
                <a:spcPct val="115000"/>
              </a:lnSpc>
              <a:spcBef>
                <a:spcPts val="0"/>
              </a:spcBef>
              <a:spcAft>
                <a:spcPts val="1000"/>
              </a:spcAft>
            </a:pPr>
            <a:r>
              <a:rPr sz="1700" b="1">
                <a:solidFill>
                  <a:srgbClr val="1E2B4D"/>
                </a:solidFill>
                <a:latin typeface="Georgia"/>
              </a:rPr>
              <a:t>How I coach</a:t>
            </a:r>
          </a:p>
          <a:p>
            <a:pPr algn="l">
              <a:lnSpc>
                <a:spcPct val="120000"/>
              </a:lnSpc>
              <a:spcBef>
                <a:spcPts val="0"/>
              </a:spcBef>
              <a:spcAft>
                <a:spcPts val="0"/>
              </a:spcAft>
            </a:pPr>
            <a:r>
              <a:rPr sz="1250" b="0">
                <a:solidFill>
                  <a:srgbClr val="4A4A4A"/>
                </a:solidFill>
                <a:latin typeface="Calibri"/>
              </a:rPr>
              <a:t>I coach in the field, not from a desk. I ride along, listen at the door, and give feedback the same day while the call is still fresh. Each rep works one specific gap at a time and we check it the following week. Before any of those conversations I have already read their individual numbers, so what I say is grounded in their week, not my opinion.</a:t>
            </a:r>
          </a:p>
        </p:txBody>
      </p:sp>
      <p:sp>
        <p:nvSpPr>
          <p:cNvPr id="7" name="TextBox 6"/>
          <p:cNvSpPr txBox="1"/>
          <p:nvPr/>
        </p:nvSpPr>
        <p:spPr>
          <a:xfrm>
            <a:off x="4277258" y="1600200"/>
            <a:ext cx="3271418" cy="4754880"/>
          </a:xfrm>
          <a:prstGeom prst="rect">
            <a:avLst/>
          </a:prstGeom>
          <a:noFill/>
        </p:spPr>
        <p:txBody>
          <a:bodyPr wrap="square" lIns="0" rIns="0" tIns="0" bIns="0" anchor="t">
            <a:spAutoFit/>
          </a:bodyPr>
          <a:lstStyle/>
          <a:p>
            <a:pPr algn="l">
              <a:lnSpc>
                <a:spcPct val="115000"/>
              </a:lnSpc>
              <a:spcBef>
                <a:spcPts val="0"/>
              </a:spcBef>
              <a:spcAft>
                <a:spcPts val="1000"/>
              </a:spcAft>
            </a:pPr>
            <a:r>
              <a:rPr sz="1700" b="1">
                <a:solidFill>
                  <a:srgbClr val="1E2B4D"/>
                </a:solidFill>
                <a:latin typeface="Georgia"/>
              </a:rPr>
              <a:t>How I make decisions</a:t>
            </a:r>
          </a:p>
          <a:p>
            <a:pPr algn="l">
              <a:lnSpc>
                <a:spcPct val="120000"/>
              </a:lnSpc>
              <a:spcBef>
                <a:spcPts val="0"/>
              </a:spcBef>
              <a:spcAft>
                <a:spcPts val="0"/>
              </a:spcAft>
            </a:pPr>
            <a:r>
              <a:rPr sz="1250" b="0">
                <a:solidFill>
                  <a:srgbClr val="4A4A4A"/>
                </a:solidFill>
                <a:latin typeface="Calibri"/>
              </a:rPr>
              <a:t>I start with the data and finish with the people. The BI dashboards tell me where to look; the rep tells me why. When something is unclear I go see it myself before deciding. And before I roll out a change I take it to my manager and a peer supervisor for a second set of eyes, because a decision made alone is a decision nobody else owns.</a:t>
            </a:r>
          </a:p>
        </p:txBody>
      </p:sp>
      <p:sp>
        <p:nvSpPr>
          <p:cNvPr id="8" name="TextBox 7"/>
          <p:cNvSpPr txBox="1"/>
          <p:nvPr/>
        </p:nvSpPr>
        <p:spPr>
          <a:xfrm>
            <a:off x="7914436" y="1600200"/>
            <a:ext cx="3271418" cy="4754880"/>
          </a:xfrm>
          <a:prstGeom prst="rect">
            <a:avLst/>
          </a:prstGeom>
          <a:noFill/>
        </p:spPr>
        <p:txBody>
          <a:bodyPr wrap="square" lIns="0" rIns="0" tIns="0" bIns="0" anchor="t">
            <a:spAutoFit/>
          </a:bodyPr>
          <a:lstStyle/>
          <a:p>
            <a:pPr algn="l">
              <a:lnSpc>
                <a:spcPct val="115000"/>
              </a:lnSpc>
              <a:spcBef>
                <a:spcPts val="0"/>
              </a:spcBef>
              <a:spcAft>
                <a:spcPts val="1000"/>
              </a:spcAft>
            </a:pPr>
            <a:r>
              <a:rPr sz="1700" b="1">
                <a:solidFill>
                  <a:srgbClr val="1E2B4D"/>
                </a:solidFill>
                <a:latin typeface="Georgia"/>
              </a:rPr>
              <a:t>How I build trust</a:t>
            </a:r>
          </a:p>
          <a:p>
            <a:pPr algn="l">
              <a:lnSpc>
                <a:spcPct val="120000"/>
              </a:lnSpc>
              <a:spcBef>
                <a:spcPts val="0"/>
              </a:spcBef>
              <a:spcAft>
                <a:spcPts val="0"/>
              </a:spcAft>
            </a:pPr>
            <a:r>
              <a:rPr sz="1250" b="0">
                <a:solidFill>
                  <a:srgbClr val="4A4A4A"/>
                </a:solidFill>
                <a:latin typeface="Calibri"/>
              </a:rPr>
              <a:t>I do what I said I would do, and I do it first. My job is to clear what is in a rep's way, whether that is a serviceability answer, an install date or an escalation, not to sit above them asking for updates. I give credit in public and correction in private, and I never surprise anyone with feedback they should have heard a week earlier.</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LEADERSHIP PHILOSOPHY</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How I actually operate</a:t>
            </a:r>
          </a:p>
        </p:txBody>
      </p:sp>
      <p:sp>
        <p:nvSpPr>
          <p:cNvPr id="6" name="TextBox 5"/>
          <p:cNvSpPr txBox="1"/>
          <p:nvPr/>
        </p:nvSpPr>
        <p:spPr>
          <a:xfrm>
            <a:off x="640080" y="1600200"/>
            <a:ext cx="3271418" cy="4754880"/>
          </a:xfrm>
          <a:prstGeom prst="rect">
            <a:avLst/>
          </a:prstGeom>
          <a:noFill/>
        </p:spPr>
        <p:txBody>
          <a:bodyPr wrap="square" lIns="0" rIns="0" tIns="0" bIns="0" anchor="t">
            <a:spAutoFit/>
          </a:bodyPr>
          <a:lstStyle/>
          <a:p>
            <a:pPr algn="l">
              <a:lnSpc>
                <a:spcPct val="115000"/>
              </a:lnSpc>
              <a:spcBef>
                <a:spcPts val="0"/>
              </a:spcBef>
              <a:spcAft>
                <a:spcPts val="1000"/>
              </a:spcAft>
            </a:pPr>
            <a:r>
              <a:rPr sz="1700" b="1">
                <a:solidFill>
                  <a:srgbClr val="1E2B4D"/>
                </a:solidFill>
                <a:latin typeface="Georgia"/>
              </a:rPr>
              <a:t>How I handle conflict</a:t>
            </a:r>
          </a:p>
          <a:p>
            <a:pPr algn="l">
              <a:lnSpc>
                <a:spcPct val="120000"/>
              </a:lnSpc>
              <a:spcBef>
                <a:spcPts val="0"/>
              </a:spcBef>
              <a:spcAft>
                <a:spcPts val="0"/>
              </a:spcAft>
            </a:pPr>
            <a:r>
              <a:rPr sz="1250" b="0">
                <a:solidFill>
                  <a:srgbClr val="4A4A4A"/>
                </a:solidFill>
                <a:latin typeface="Calibri"/>
              </a:rPr>
              <a:t>Early and directly. Most conflict on a sales floor comes from an unclear expectation or a missed handoff, so I go find the facts before I go find fault. I have the hard conversation while it is still fixable, in person, and I leave it with a written plan and a date. Between departments I lean on relationships I built before I needed them.</a:t>
            </a:r>
          </a:p>
        </p:txBody>
      </p:sp>
      <p:sp>
        <p:nvSpPr>
          <p:cNvPr id="7" name="TextBox 6"/>
          <p:cNvSpPr txBox="1"/>
          <p:nvPr/>
        </p:nvSpPr>
        <p:spPr>
          <a:xfrm>
            <a:off x="4277258" y="1600200"/>
            <a:ext cx="3271418" cy="4754880"/>
          </a:xfrm>
          <a:prstGeom prst="rect">
            <a:avLst/>
          </a:prstGeom>
          <a:noFill/>
        </p:spPr>
        <p:txBody>
          <a:bodyPr wrap="square" lIns="0" rIns="0" tIns="0" bIns="0" anchor="t">
            <a:spAutoFit/>
          </a:bodyPr>
          <a:lstStyle/>
          <a:p>
            <a:pPr algn="l">
              <a:lnSpc>
                <a:spcPct val="115000"/>
              </a:lnSpc>
              <a:spcBef>
                <a:spcPts val="0"/>
              </a:spcBef>
              <a:spcAft>
                <a:spcPts val="1000"/>
              </a:spcAft>
            </a:pPr>
            <a:r>
              <a:rPr sz="1700" b="1">
                <a:solidFill>
                  <a:srgbClr val="1E2B4D"/>
                </a:solidFill>
                <a:latin typeface="Georgia"/>
              </a:rPr>
              <a:t>How I measure success</a:t>
            </a:r>
          </a:p>
          <a:p>
            <a:pPr algn="l">
              <a:lnSpc>
                <a:spcPct val="120000"/>
              </a:lnSpc>
              <a:spcBef>
                <a:spcPts val="0"/>
              </a:spcBef>
              <a:spcAft>
                <a:spcPts val="0"/>
              </a:spcAft>
            </a:pPr>
            <a:r>
              <a:rPr sz="1250" b="0">
                <a:solidFill>
                  <a:srgbClr val="4A4A4A"/>
                </a:solidFill>
                <a:latin typeface="Calibri"/>
              </a:rPr>
              <a:t>Three ways. The numbers: connects, close rate, attach, penetration against day one. The people: who got promoted, who is ready next. And whether the rhythm keeps running when I am out. If the team only performs when I am standing there, I have built a dependency, not a system.</a:t>
            </a:r>
          </a:p>
        </p:txBody>
      </p:sp>
      <p:sp>
        <p:nvSpPr>
          <p:cNvPr id="8" name="TextBox 7"/>
          <p:cNvSpPr txBox="1"/>
          <p:nvPr/>
        </p:nvSpPr>
        <p:spPr>
          <a:xfrm>
            <a:off x="7914436" y="1600200"/>
            <a:ext cx="3271418" cy="4754880"/>
          </a:xfrm>
          <a:prstGeom prst="rect">
            <a:avLst/>
          </a:prstGeom>
          <a:noFill/>
        </p:spPr>
        <p:txBody>
          <a:bodyPr wrap="square" lIns="0" rIns="0" tIns="0" bIns="0" anchor="t">
            <a:spAutoFit/>
          </a:bodyPr>
          <a:lstStyle/>
          <a:p>
            <a:pPr algn="l">
              <a:lnSpc>
                <a:spcPct val="115000"/>
              </a:lnSpc>
              <a:spcBef>
                <a:spcPts val="0"/>
              </a:spcBef>
              <a:spcAft>
                <a:spcPts val="1000"/>
              </a:spcAft>
            </a:pPr>
            <a:r>
              <a:rPr sz="1700" b="1">
                <a:solidFill>
                  <a:srgbClr val="1E2B4D"/>
                </a:solidFill>
                <a:latin typeface="Georgia"/>
              </a:rPr>
              <a:t>How I develop leaders</a:t>
            </a:r>
          </a:p>
          <a:p>
            <a:pPr algn="l">
              <a:lnSpc>
                <a:spcPct val="120000"/>
              </a:lnSpc>
              <a:spcBef>
                <a:spcPts val="0"/>
              </a:spcBef>
              <a:spcAft>
                <a:spcPts val="0"/>
              </a:spcAft>
            </a:pPr>
            <a:r>
              <a:rPr sz="1250" b="0">
                <a:solidFill>
                  <a:srgbClr val="4A4A4A"/>
                </a:solidFill>
                <a:latin typeface="Calibri"/>
              </a:rPr>
              <a:t>I give strong people something real to own, like a territory tier, a piece of the weekly meeting or a new hire to onboard, and then I let them make calls I would have made. I write down how we work so the knowledge is not in my head. The goal is that the next leader comes from inside the team.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SELECTED WINS</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Building the Georgia team from nothing</a:t>
            </a:r>
          </a:p>
        </p:txBody>
      </p:sp>
      <p:sp>
        <p:nvSpPr>
          <p:cNvPr id="6" name="Rectangle 5"/>
          <p:cNvSpPr/>
          <p:nvPr/>
        </p:nvSpPr>
        <p:spPr>
          <a:xfrm>
            <a:off x="640080" y="1600200"/>
            <a:ext cx="2377440" cy="1280160"/>
          </a:xfrm>
          <a:prstGeom prst="rect">
            <a:avLst/>
          </a:prstGeom>
          <a:solidFill>
            <a:srgbClr val="1E2B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856232"/>
            <a:ext cx="1920240" cy="914400"/>
          </a:xfrm>
          <a:prstGeom prst="rect">
            <a:avLst/>
          </a:prstGeom>
          <a:noFill/>
        </p:spPr>
        <p:txBody>
          <a:bodyPr wrap="square" lIns="0" rIns="0" tIns="0" bIns="0" anchor="t">
            <a:spAutoFit/>
          </a:bodyPr>
          <a:lstStyle/>
          <a:p>
            <a:pPr algn="l">
              <a:lnSpc>
                <a:spcPct val="115000"/>
              </a:lnSpc>
              <a:spcBef>
                <a:spcPts val="0"/>
              </a:spcBef>
              <a:spcAft>
                <a:spcPts val="0"/>
              </a:spcAft>
            </a:pPr>
            <a:r>
              <a:rPr sz="3000" b="1">
                <a:solidFill>
                  <a:srgbClr val="FFFFFF"/>
                </a:solidFill>
                <a:latin typeface="Georgia"/>
              </a:rPr>
              <a:t>20+</a:t>
            </a:r>
          </a:p>
          <a:p>
            <a:pPr algn="l">
              <a:lnSpc>
                <a:spcPct val="115000"/>
              </a:lnSpc>
              <a:spcBef>
                <a:spcPts val="600"/>
              </a:spcBef>
              <a:spcAft>
                <a:spcPts val="0"/>
              </a:spcAft>
            </a:pPr>
            <a:r>
              <a:rPr sz="1100" b="0">
                <a:solidFill>
                  <a:srgbClr val="C9D0DE"/>
                </a:solidFill>
                <a:latin typeface="Calibri"/>
              </a:rPr>
              <a:t>REPS LED</a:t>
            </a:r>
          </a:p>
        </p:txBody>
      </p:sp>
      <p:sp>
        <p:nvSpPr>
          <p:cNvPr id="8" name="TextBox 7"/>
          <p:cNvSpPr txBox="1"/>
          <p:nvPr/>
        </p:nvSpPr>
        <p:spPr>
          <a:xfrm>
            <a:off x="3383280" y="1600200"/>
            <a:ext cx="8168335" cy="4754880"/>
          </a:xfrm>
          <a:prstGeom prst="rect">
            <a:avLst/>
          </a:prstGeom>
          <a:noFill/>
        </p:spPr>
        <p:txBody>
          <a:bodyPr wrap="square" lIns="0" rIns="0" tIns="0" bIns="0" anchor="t">
            <a:spAutoFit/>
          </a:bodyPr>
          <a:lstStyle/>
          <a:p>
            <a:pPr algn="l">
              <a:lnSpc>
                <a:spcPct val="115000"/>
              </a:lnSpc>
              <a:spcBef>
                <a:spcPts val="0"/>
              </a:spcBef>
              <a:spcAft>
                <a:spcPts val="400"/>
              </a:spcAft>
            </a:pPr>
            <a:r>
              <a:rPr sz="1100" b="1">
                <a:solidFill>
                  <a:srgbClr val="B4532A"/>
                </a:solidFill>
                <a:latin typeface="Calibri"/>
              </a:rPr>
              <a:t>THE SITUATION</a:t>
            </a:r>
          </a:p>
          <a:p>
            <a:pPr algn="l">
              <a:lnSpc>
                <a:spcPct val="120000"/>
              </a:lnSpc>
              <a:spcBef>
                <a:spcPts val="0"/>
              </a:spcBef>
              <a:spcAft>
                <a:spcPts val="1400"/>
              </a:spcAft>
            </a:pPr>
            <a:r>
              <a:rPr sz="1400" b="0">
                <a:solidFill>
                  <a:srgbClr val="4A4A4A"/>
                </a:solidFill>
                <a:latin typeface="Calibri"/>
              </a:rPr>
              <a:t>The department was brand new in the GA market. There was no team, no rhythm, and no standard for what a day was supposed to look like.</a:t>
            </a:r>
          </a:p>
          <a:p>
            <a:pPr algn="l">
              <a:lnSpc>
                <a:spcPct val="115000"/>
              </a:lnSpc>
              <a:spcBef>
                <a:spcPts val="0"/>
              </a:spcBef>
              <a:spcAft>
                <a:spcPts val="400"/>
              </a:spcAft>
            </a:pPr>
            <a:r>
              <a:rPr sz="1100" b="1">
                <a:solidFill>
                  <a:srgbClr val="B4532A"/>
                </a:solidFill>
                <a:latin typeface="Calibri"/>
              </a:rPr>
              <a:t>WHAT I DID</a:t>
            </a:r>
          </a:p>
          <a:p>
            <a:pPr algn="l">
              <a:lnSpc>
                <a:spcPct val="120000"/>
              </a:lnSpc>
              <a:spcBef>
                <a:spcPts val="0"/>
              </a:spcBef>
              <a:spcAft>
                <a:spcPts val="1400"/>
              </a:spcAft>
            </a:pPr>
            <a:r>
              <a:rPr sz="1400" b="0">
                <a:solidFill>
                  <a:srgbClr val="4A4A4A"/>
                </a:solidFill>
                <a:latin typeface="Calibri"/>
              </a:rPr>
              <a:t>I built the team from the ground up, set the expectations in writing, and put the daily and weekly rhythm in place: morning numbers, field time, one on ones, and a weekly review the department still runs on.</a:t>
            </a:r>
          </a:p>
          <a:p>
            <a:pPr algn="l">
              <a:lnSpc>
                <a:spcPct val="115000"/>
              </a:lnSpc>
              <a:spcBef>
                <a:spcPts val="0"/>
              </a:spcBef>
              <a:spcAft>
                <a:spcPts val="400"/>
              </a:spcAft>
            </a:pPr>
            <a:r>
              <a:rPr sz="1100" b="1">
                <a:solidFill>
                  <a:srgbClr val="B4532A"/>
                </a:solidFill>
                <a:latin typeface="Calibri"/>
              </a:rPr>
              <a:t>WHAT CHANGED</a:t>
            </a:r>
          </a:p>
          <a:p>
            <a:pPr algn="l">
              <a:lnSpc>
                <a:spcPct val="120000"/>
              </a:lnSpc>
              <a:spcBef>
                <a:spcPts val="0"/>
              </a:spcBef>
              <a:spcAft>
                <a:spcPts val="1400"/>
              </a:spcAft>
            </a:pPr>
            <a:r>
              <a:rPr sz="1400" b="0">
                <a:solidFill>
                  <a:srgbClr val="4A4A4A"/>
                </a:solidFill>
                <a:latin typeface="Calibri"/>
              </a:rPr>
              <a:t>Every result the market has produced came out of a team and a cadence that did not exist before I built it.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SELECTED WINS</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Getting installs to keep up with sales</a:t>
            </a:r>
          </a:p>
        </p:txBody>
      </p:sp>
      <p:sp>
        <p:nvSpPr>
          <p:cNvPr id="6" name="Rectangle 5"/>
          <p:cNvSpPr/>
          <p:nvPr/>
        </p:nvSpPr>
        <p:spPr>
          <a:xfrm>
            <a:off x="640080" y="1600200"/>
            <a:ext cx="2377440" cy="1280160"/>
          </a:xfrm>
          <a:prstGeom prst="rect">
            <a:avLst/>
          </a:prstGeom>
          <a:solidFill>
            <a:srgbClr val="1E2B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856232"/>
            <a:ext cx="1920240" cy="914400"/>
          </a:xfrm>
          <a:prstGeom prst="rect">
            <a:avLst/>
          </a:prstGeom>
          <a:noFill/>
        </p:spPr>
        <p:txBody>
          <a:bodyPr wrap="square" lIns="0" rIns="0" tIns="0" bIns="0" anchor="t">
            <a:spAutoFit/>
          </a:bodyPr>
          <a:lstStyle/>
          <a:p>
            <a:pPr algn="l">
              <a:lnSpc>
                <a:spcPct val="115000"/>
              </a:lnSpc>
              <a:spcBef>
                <a:spcPts val="0"/>
              </a:spcBef>
              <a:spcAft>
                <a:spcPts val="0"/>
              </a:spcAft>
            </a:pPr>
            <a:r>
              <a:rPr sz="3000" b="1">
                <a:solidFill>
                  <a:srgbClr val="FFFFFF"/>
                </a:solidFill>
                <a:latin typeface="Georgia"/>
              </a:rPr>
              <a:t>5</a:t>
            </a:r>
          </a:p>
          <a:p>
            <a:pPr algn="l">
              <a:lnSpc>
                <a:spcPct val="115000"/>
              </a:lnSpc>
              <a:spcBef>
                <a:spcPts val="600"/>
              </a:spcBef>
              <a:spcAft>
                <a:spcPts val="0"/>
              </a:spcAft>
            </a:pPr>
            <a:r>
              <a:rPr sz="1100" b="0">
                <a:solidFill>
                  <a:srgbClr val="C9D0DE"/>
                </a:solidFill>
                <a:latin typeface="Calibri"/>
              </a:rPr>
              <a:t>TEAMS INVOLVED</a:t>
            </a:r>
          </a:p>
        </p:txBody>
      </p:sp>
      <p:sp>
        <p:nvSpPr>
          <p:cNvPr id="8" name="TextBox 7"/>
          <p:cNvSpPr txBox="1"/>
          <p:nvPr/>
        </p:nvSpPr>
        <p:spPr>
          <a:xfrm>
            <a:off x="3383280" y="1600200"/>
            <a:ext cx="8168335" cy="4754880"/>
          </a:xfrm>
          <a:prstGeom prst="rect">
            <a:avLst/>
          </a:prstGeom>
          <a:noFill/>
        </p:spPr>
        <p:txBody>
          <a:bodyPr wrap="square" lIns="0" rIns="0" tIns="0" bIns="0" anchor="t">
            <a:spAutoFit/>
          </a:bodyPr>
          <a:lstStyle/>
          <a:p>
            <a:pPr algn="l">
              <a:lnSpc>
                <a:spcPct val="115000"/>
              </a:lnSpc>
              <a:spcBef>
                <a:spcPts val="0"/>
              </a:spcBef>
              <a:spcAft>
                <a:spcPts val="400"/>
              </a:spcAft>
            </a:pPr>
            <a:r>
              <a:rPr sz="1100" b="1">
                <a:solidFill>
                  <a:srgbClr val="B4532A"/>
                </a:solidFill>
                <a:latin typeface="Calibri"/>
              </a:rPr>
              <a:t>THE SITUATION</a:t>
            </a:r>
          </a:p>
          <a:p>
            <a:pPr algn="l">
              <a:lnSpc>
                <a:spcPct val="120000"/>
              </a:lnSpc>
              <a:spcBef>
                <a:spcPts val="0"/>
              </a:spcBef>
              <a:spcAft>
                <a:spcPts val="1400"/>
              </a:spcAft>
            </a:pPr>
            <a:r>
              <a:rPr sz="1400" b="0">
                <a:solidFill>
                  <a:srgbClr val="4A4A4A"/>
                </a:solidFill>
                <a:latin typeface="Calibri"/>
              </a:rPr>
              <a:t>We were selling faster than Construction and Installation could deliver, and then city permits stalled projects outright, so serviceable inventory dried up mid-month.</a:t>
            </a:r>
          </a:p>
          <a:p>
            <a:pPr algn="l">
              <a:lnSpc>
                <a:spcPct val="115000"/>
              </a:lnSpc>
              <a:spcBef>
                <a:spcPts val="0"/>
              </a:spcBef>
              <a:spcAft>
                <a:spcPts val="400"/>
              </a:spcAft>
            </a:pPr>
            <a:r>
              <a:rPr sz="1100" b="1">
                <a:solidFill>
                  <a:srgbClr val="B4532A"/>
                </a:solidFill>
                <a:latin typeface="Calibri"/>
              </a:rPr>
              <a:t>WHAT I DID</a:t>
            </a:r>
          </a:p>
          <a:p>
            <a:pPr algn="l">
              <a:lnSpc>
                <a:spcPct val="120000"/>
              </a:lnSpc>
              <a:spcBef>
                <a:spcPts val="0"/>
              </a:spcBef>
              <a:spcAft>
                <a:spcPts val="1400"/>
              </a:spcAft>
            </a:pPr>
            <a:r>
              <a:rPr sz="1400" b="0">
                <a:solidFill>
                  <a:srgbClr val="4A4A4A"/>
                </a:solidFill>
                <a:latin typeface="Calibri"/>
              </a:rPr>
              <a:t>I set up a standing working session with Operations, Construction, Care, Marketing, and Installation. Relationships I had built over years meant I heard about permit holds and delays early, so I re-cut territory assignments and moved reps onto live inventory instead of letting them sit.</a:t>
            </a:r>
          </a:p>
          <a:p>
            <a:pPr algn="l">
              <a:lnSpc>
                <a:spcPct val="115000"/>
              </a:lnSpc>
              <a:spcBef>
                <a:spcPts val="0"/>
              </a:spcBef>
              <a:spcAft>
                <a:spcPts val="400"/>
              </a:spcAft>
            </a:pPr>
            <a:r>
              <a:rPr sz="1100" b="1">
                <a:solidFill>
                  <a:srgbClr val="B4532A"/>
                </a:solidFill>
                <a:latin typeface="Calibri"/>
              </a:rPr>
              <a:t>WHAT CHANGED</a:t>
            </a:r>
          </a:p>
          <a:p>
            <a:pPr algn="l">
              <a:lnSpc>
                <a:spcPct val="120000"/>
              </a:lnSpc>
              <a:spcBef>
                <a:spcPts val="0"/>
              </a:spcBef>
              <a:spcAft>
                <a:spcPts val="1400"/>
              </a:spcAft>
            </a:pPr>
            <a:r>
              <a:rPr sz="1400" b="0">
                <a:solidFill>
                  <a:srgbClr val="4A4A4A"/>
                </a:solidFill>
                <a:latin typeface="Calibri"/>
              </a:rPr>
              <a:t>We kept our momentum through the delays, installs moved faster, escalations dropped, and customers stopped hearing excuses from my reps.</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SELECTED WINS</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Turning transactional accounts into renewals</a:t>
            </a:r>
          </a:p>
        </p:txBody>
      </p:sp>
      <p:sp>
        <p:nvSpPr>
          <p:cNvPr id="6" name="Rectangle 5"/>
          <p:cNvSpPr/>
          <p:nvPr/>
        </p:nvSpPr>
        <p:spPr>
          <a:xfrm>
            <a:off x="640080" y="1600200"/>
            <a:ext cx="2377440" cy="1280160"/>
          </a:xfrm>
          <a:prstGeom prst="rect">
            <a:avLst/>
          </a:prstGeom>
          <a:solidFill>
            <a:srgbClr val="1E2B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856232"/>
            <a:ext cx="1920240" cy="914400"/>
          </a:xfrm>
          <a:prstGeom prst="rect">
            <a:avLst/>
          </a:prstGeom>
          <a:noFill/>
        </p:spPr>
        <p:txBody>
          <a:bodyPr wrap="square" lIns="0" rIns="0" tIns="0" bIns="0" anchor="t">
            <a:spAutoFit/>
          </a:bodyPr>
          <a:lstStyle/>
          <a:p>
            <a:pPr algn="l">
              <a:lnSpc>
                <a:spcPct val="115000"/>
              </a:lnSpc>
              <a:spcBef>
                <a:spcPts val="0"/>
              </a:spcBef>
              <a:spcAft>
                <a:spcPts val="0"/>
              </a:spcAft>
            </a:pPr>
            <a:r>
              <a:rPr sz="3000" b="1">
                <a:solidFill>
                  <a:srgbClr val="FFFFFF"/>
                </a:solidFill>
                <a:latin typeface="Georgia"/>
              </a:rPr>
              <a:t>Full-cycle</a:t>
            </a:r>
          </a:p>
          <a:p>
            <a:pPr algn="l">
              <a:lnSpc>
                <a:spcPct val="115000"/>
              </a:lnSpc>
              <a:spcBef>
                <a:spcPts val="600"/>
              </a:spcBef>
              <a:spcAft>
                <a:spcPts val="0"/>
              </a:spcAft>
            </a:pPr>
            <a:r>
              <a:rPr sz="1100" b="0">
                <a:solidFill>
                  <a:srgbClr val="C9D0DE"/>
                </a:solidFill>
                <a:latin typeface="Calibri"/>
              </a:rPr>
              <a:t>B2B OWNERSHIP</a:t>
            </a:r>
          </a:p>
        </p:txBody>
      </p:sp>
      <p:sp>
        <p:nvSpPr>
          <p:cNvPr id="8" name="TextBox 7"/>
          <p:cNvSpPr txBox="1"/>
          <p:nvPr/>
        </p:nvSpPr>
        <p:spPr>
          <a:xfrm>
            <a:off x="3383280" y="1600200"/>
            <a:ext cx="8168335" cy="4754880"/>
          </a:xfrm>
          <a:prstGeom prst="rect">
            <a:avLst/>
          </a:prstGeom>
          <a:noFill/>
        </p:spPr>
        <p:txBody>
          <a:bodyPr wrap="square" lIns="0" rIns="0" tIns="0" bIns="0" anchor="t">
            <a:spAutoFit/>
          </a:bodyPr>
          <a:lstStyle/>
          <a:p>
            <a:pPr algn="l">
              <a:lnSpc>
                <a:spcPct val="115000"/>
              </a:lnSpc>
              <a:spcBef>
                <a:spcPts val="0"/>
              </a:spcBef>
              <a:spcAft>
                <a:spcPts val="400"/>
              </a:spcAft>
            </a:pPr>
            <a:r>
              <a:rPr sz="1100" b="1">
                <a:solidFill>
                  <a:srgbClr val="B4532A"/>
                </a:solidFill>
                <a:latin typeface="Calibri"/>
              </a:rPr>
              <a:t>THE SITUATION</a:t>
            </a:r>
          </a:p>
          <a:p>
            <a:pPr algn="l">
              <a:lnSpc>
                <a:spcPct val="120000"/>
              </a:lnSpc>
              <a:spcBef>
                <a:spcPts val="0"/>
              </a:spcBef>
              <a:spcAft>
                <a:spcPts val="1400"/>
              </a:spcAft>
            </a:pPr>
            <a:r>
              <a:rPr sz="1400" b="0">
                <a:solidFill>
                  <a:srgbClr val="4A4A4A"/>
                </a:solidFill>
                <a:latin typeface="Calibri"/>
              </a:rPr>
              <a:t>A set of mid market and enterprise accounts were being handled as one off sales with no executive relationship behind them.</a:t>
            </a:r>
          </a:p>
          <a:p>
            <a:pPr algn="l">
              <a:lnSpc>
                <a:spcPct val="115000"/>
              </a:lnSpc>
              <a:spcBef>
                <a:spcPts val="0"/>
              </a:spcBef>
              <a:spcAft>
                <a:spcPts val="400"/>
              </a:spcAft>
            </a:pPr>
            <a:r>
              <a:rPr sz="1100" b="1">
                <a:solidFill>
                  <a:srgbClr val="B4532A"/>
                </a:solidFill>
                <a:latin typeface="Calibri"/>
              </a:rPr>
              <a:t>WHAT I DID</a:t>
            </a:r>
          </a:p>
          <a:p>
            <a:pPr algn="l">
              <a:lnSpc>
                <a:spcPct val="120000"/>
              </a:lnSpc>
              <a:spcBef>
                <a:spcPts val="0"/>
              </a:spcBef>
              <a:spcAft>
                <a:spcPts val="1400"/>
              </a:spcAft>
            </a:pPr>
            <a:r>
              <a:rPr sz="1400" b="0">
                <a:solidFill>
                  <a:srgbClr val="4A4A4A"/>
                </a:solidFill>
                <a:latin typeface="Calibri"/>
              </a:rPr>
              <a:t>I ran discovery workshops with the actual decision makers, built solutions around problems they told me about, and negotiated multi year terms.</a:t>
            </a:r>
          </a:p>
          <a:p>
            <a:pPr algn="l">
              <a:lnSpc>
                <a:spcPct val="115000"/>
              </a:lnSpc>
              <a:spcBef>
                <a:spcPts val="0"/>
              </a:spcBef>
              <a:spcAft>
                <a:spcPts val="400"/>
              </a:spcAft>
            </a:pPr>
            <a:r>
              <a:rPr sz="1100" b="1">
                <a:solidFill>
                  <a:srgbClr val="B4532A"/>
                </a:solidFill>
                <a:latin typeface="Calibri"/>
              </a:rPr>
              <a:t>WHAT CHANGED</a:t>
            </a:r>
          </a:p>
          <a:p>
            <a:pPr algn="l">
              <a:lnSpc>
                <a:spcPct val="120000"/>
              </a:lnSpc>
              <a:spcBef>
                <a:spcPts val="0"/>
              </a:spcBef>
              <a:spcAft>
                <a:spcPts val="1400"/>
              </a:spcAft>
            </a:pPr>
            <a:r>
              <a:rPr sz="1400" b="0">
                <a:solidFill>
                  <a:srgbClr val="4A4A4A"/>
                </a:solidFill>
                <a:latin typeface="Calibri"/>
              </a:rPr>
              <a:t>Retention improved, accounts grew, and the recurring revenue base got bigger.</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SELECTED WINS</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Coaching off the numbers every day</a:t>
            </a:r>
          </a:p>
        </p:txBody>
      </p:sp>
      <p:sp>
        <p:nvSpPr>
          <p:cNvPr id="6" name="Rectangle 5"/>
          <p:cNvSpPr/>
          <p:nvPr/>
        </p:nvSpPr>
        <p:spPr>
          <a:xfrm>
            <a:off x="640080" y="1600200"/>
            <a:ext cx="2377440" cy="1280160"/>
          </a:xfrm>
          <a:prstGeom prst="rect">
            <a:avLst/>
          </a:prstGeom>
          <a:solidFill>
            <a:srgbClr val="1E2B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856232"/>
            <a:ext cx="1920240" cy="914400"/>
          </a:xfrm>
          <a:prstGeom prst="rect">
            <a:avLst/>
          </a:prstGeom>
          <a:noFill/>
        </p:spPr>
        <p:txBody>
          <a:bodyPr wrap="square" lIns="0" rIns="0" tIns="0" bIns="0" anchor="t">
            <a:spAutoFit/>
          </a:bodyPr>
          <a:lstStyle/>
          <a:p>
            <a:pPr algn="l">
              <a:lnSpc>
                <a:spcPct val="115000"/>
              </a:lnSpc>
              <a:spcBef>
                <a:spcPts val="0"/>
              </a:spcBef>
              <a:spcAft>
                <a:spcPts val="0"/>
              </a:spcAft>
            </a:pPr>
            <a:r>
              <a:rPr sz="3000" b="1">
                <a:solidFill>
                  <a:srgbClr val="FFFFFF"/>
                </a:solidFill>
                <a:latin typeface="Georgia"/>
              </a:rPr>
              <a:t>Daily</a:t>
            </a:r>
          </a:p>
          <a:p>
            <a:pPr algn="l">
              <a:lnSpc>
                <a:spcPct val="115000"/>
              </a:lnSpc>
              <a:spcBef>
                <a:spcPts val="600"/>
              </a:spcBef>
              <a:spcAft>
                <a:spcPts val="0"/>
              </a:spcAft>
            </a:pPr>
            <a:r>
              <a:rPr sz="1100" b="0">
                <a:solidFill>
                  <a:srgbClr val="C9D0DE"/>
                </a:solidFill>
                <a:latin typeface="Calibri"/>
              </a:rPr>
              <a:t>BI REVIEW</a:t>
            </a:r>
          </a:p>
        </p:txBody>
      </p:sp>
      <p:sp>
        <p:nvSpPr>
          <p:cNvPr id="8" name="TextBox 7"/>
          <p:cNvSpPr txBox="1"/>
          <p:nvPr/>
        </p:nvSpPr>
        <p:spPr>
          <a:xfrm>
            <a:off x="3383280" y="1600200"/>
            <a:ext cx="8168335" cy="4754880"/>
          </a:xfrm>
          <a:prstGeom prst="rect">
            <a:avLst/>
          </a:prstGeom>
          <a:noFill/>
        </p:spPr>
        <p:txBody>
          <a:bodyPr wrap="square" lIns="0" rIns="0" tIns="0" bIns="0" anchor="t">
            <a:spAutoFit/>
          </a:bodyPr>
          <a:lstStyle/>
          <a:p>
            <a:pPr algn="l">
              <a:lnSpc>
                <a:spcPct val="115000"/>
              </a:lnSpc>
              <a:spcBef>
                <a:spcPts val="0"/>
              </a:spcBef>
              <a:spcAft>
                <a:spcPts val="400"/>
              </a:spcAft>
            </a:pPr>
            <a:r>
              <a:rPr sz="1100" b="1">
                <a:solidFill>
                  <a:srgbClr val="B4532A"/>
                </a:solidFill>
                <a:latin typeface="Calibri"/>
              </a:rPr>
              <a:t>THE SITUATION</a:t>
            </a:r>
          </a:p>
          <a:p>
            <a:pPr algn="l">
              <a:lnSpc>
                <a:spcPct val="120000"/>
              </a:lnSpc>
              <a:spcBef>
                <a:spcPts val="0"/>
              </a:spcBef>
              <a:spcAft>
                <a:spcPts val="1400"/>
              </a:spcAft>
            </a:pPr>
            <a:r>
              <a:rPr sz="1400" b="0">
                <a:solidFill>
                  <a:srgbClr val="4A4A4A"/>
                </a:solidFill>
                <a:latin typeface="Calibri"/>
              </a:rPr>
              <a:t>Coaching without data turns into opinion, and reps stop believing it.</a:t>
            </a:r>
          </a:p>
          <a:p>
            <a:pPr algn="l">
              <a:lnSpc>
                <a:spcPct val="115000"/>
              </a:lnSpc>
              <a:spcBef>
                <a:spcPts val="0"/>
              </a:spcBef>
              <a:spcAft>
                <a:spcPts val="400"/>
              </a:spcAft>
            </a:pPr>
            <a:r>
              <a:rPr sz="1100" b="1">
                <a:solidFill>
                  <a:srgbClr val="B4532A"/>
                </a:solidFill>
                <a:latin typeface="Calibri"/>
              </a:rPr>
              <a:t>WHAT I DID</a:t>
            </a:r>
          </a:p>
          <a:p>
            <a:pPr algn="l">
              <a:lnSpc>
                <a:spcPct val="120000"/>
              </a:lnSpc>
              <a:spcBef>
                <a:spcPts val="0"/>
              </a:spcBef>
              <a:spcAft>
                <a:spcPts val="1400"/>
              </a:spcAft>
            </a:pPr>
            <a:r>
              <a:rPr sz="1400" b="0">
                <a:solidFill>
                  <a:srgbClr val="4A4A4A"/>
                </a:solidFill>
                <a:latin typeface="Calibri"/>
              </a:rPr>
              <a:t>I read the BI dashboards every morning, rep by rep, and decide from the individual numbers where each person needs work that day. I coach to that one gap, and I call out the wins in front of the team when the numbers move.</a:t>
            </a:r>
          </a:p>
          <a:p>
            <a:pPr algn="l">
              <a:lnSpc>
                <a:spcPct val="115000"/>
              </a:lnSpc>
              <a:spcBef>
                <a:spcPts val="0"/>
              </a:spcBef>
              <a:spcAft>
                <a:spcPts val="400"/>
              </a:spcAft>
            </a:pPr>
            <a:r>
              <a:rPr sz="1100" b="1">
                <a:solidFill>
                  <a:srgbClr val="B4532A"/>
                </a:solidFill>
                <a:latin typeface="Calibri"/>
              </a:rPr>
              <a:t>WHAT CHANGED</a:t>
            </a:r>
          </a:p>
          <a:p>
            <a:pPr algn="l">
              <a:lnSpc>
                <a:spcPct val="120000"/>
              </a:lnSpc>
              <a:spcBef>
                <a:spcPts val="0"/>
              </a:spcBef>
              <a:spcAft>
                <a:spcPts val="1400"/>
              </a:spcAft>
            </a:pPr>
            <a:r>
              <a:rPr sz="1400" b="0">
                <a:solidFill>
                  <a:srgbClr val="4A4A4A"/>
                </a:solidFill>
                <a:latin typeface="Calibri"/>
              </a:rPr>
              <a:t>Everybody knows where they stand before I say a word, and the conversation is about one specific thing instead of a general lecture.</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THE NUMBERS</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My team, rep by rep</a:t>
            </a:r>
          </a:p>
        </p:txBody>
      </p:sp>
      <p:pic>
        <p:nvPicPr>
          <p:cNvPr id="6" name="Picture 5" descr="dashboard-team.jpg"/>
          <p:cNvPicPr>
            <a:picLocks noChangeAspect="1"/>
          </p:cNvPicPr>
          <p:nvPr/>
        </p:nvPicPr>
        <p:blipFill>
          <a:blip r:embed="rId2"/>
          <a:stretch>
            <a:fillRect/>
          </a:stretch>
        </p:blipFill>
        <p:spPr>
          <a:xfrm>
            <a:off x="1735795" y="1600200"/>
            <a:ext cx="8720105" cy="4389120"/>
          </a:xfrm>
          <a:prstGeom prst="rect">
            <a:avLst/>
          </a:prstGeom>
        </p:spPr>
      </p:pic>
      <p:sp>
        <p:nvSpPr>
          <p:cNvPr id="7" name="TextBox 6"/>
          <p:cNvSpPr txBox="1"/>
          <p:nvPr/>
        </p:nvSpPr>
        <p:spPr>
          <a:xfrm>
            <a:off x="640080" y="6099048"/>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200" b="0">
                <a:solidFill>
                  <a:srgbClr val="4A4A4A"/>
                </a:solidFill>
                <a:latin typeface="Calibri"/>
              </a:rPr>
              <a:t>My team's fiscal year summary. I read this every morning and decide who needs what that day.</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THE NUMBERS</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Where we landed in the region</a:t>
            </a:r>
          </a:p>
        </p:txBody>
      </p:sp>
      <p:pic>
        <p:nvPicPr>
          <p:cNvPr id="6" name="Picture 5" descr="dashboard-region.jpg"/>
          <p:cNvPicPr>
            <a:picLocks noChangeAspect="1"/>
          </p:cNvPicPr>
          <p:nvPr/>
        </p:nvPicPr>
        <p:blipFill>
          <a:blip r:embed="rId2"/>
          <a:stretch>
            <a:fillRect/>
          </a:stretch>
        </p:blipFill>
        <p:spPr>
          <a:xfrm>
            <a:off x="640080" y="1600200"/>
            <a:ext cx="10911535" cy="2589670"/>
          </a:xfrm>
          <a:prstGeom prst="rect">
            <a:avLst/>
          </a:prstGeom>
        </p:spPr>
      </p:pic>
      <p:sp>
        <p:nvSpPr>
          <p:cNvPr id="7" name="TextBox 6"/>
          <p:cNvSpPr txBox="1"/>
          <p:nvPr/>
        </p:nvSpPr>
        <p:spPr>
          <a:xfrm>
            <a:off x="640080" y="4299598"/>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200" b="0">
                <a:solidFill>
                  <a:srgbClr val="4A4A4A"/>
                </a:solidFill>
                <a:latin typeface="Calibri"/>
              </a:rPr>
              <a:t>The same period across the region, my team second of eight.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ABOUT</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Who I am</a:t>
            </a:r>
          </a:p>
        </p:txBody>
      </p:sp>
      <p:sp>
        <p:nvSpPr>
          <p:cNvPr id="6" name="TextBox 5"/>
          <p:cNvSpPr txBox="1"/>
          <p:nvPr/>
        </p:nvSpPr>
        <p:spPr>
          <a:xfrm>
            <a:off x="640080" y="1600200"/>
            <a:ext cx="10911535" cy="4754880"/>
          </a:xfrm>
          <a:prstGeom prst="rect">
            <a:avLst/>
          </a:prstGeom>
          <a:noFill/>
        </p:spPr>
        <p:txBody>
          <a:bodyPr wrap="square" lIns="0" rIns="0" tIns="0" bIns="0" anchor="t">
            <a:spAutoFit/>
          </a:bodyPr>
          <a:lstStyle/>
          <a:p>
            <a:pPr algn="l">
              <a:lnSpc>
                <a:spcPct val="125000"/>
              </a:lnSpc>
              <a:spcBef>
                <a:spcPts val="0"/>
              </a:spcBef>
              <a:spcAft>
                <a:spcPts val="1200"/>
              </a:spcAft>
            </a:pPr>
            <a:r>
              <a:rPr sz="1500" b="0">
                <a:solidFill>
                  <a:srgbClr val="4A4A4A"/>
                </a:solidFill>
                <a:latin typeface="Calibri"/>
              </a:rPr>
              <a:t>I have spent seven years in telecom sales, the last three leading a market development team of more than 20 people at Spectrum. Before that I sold B2B accounts myself, and before that I built enterprise technology deals at AT&amp;T. So I have sat in every seat on this org chart.</a:t>
            </a:r>
          </a:p>
          <a:p>
            <a:pPr algn="l">
              <a:lnSpc>
                <a:spcPct val="125000"/>
              </a:lnSpc>
              <a:spcBef>
                <a:spcPts val="0"/>
              </a:spcBef>
              <a:spcAft>
                <a:spcPts val="1200"/>
              </a:spcAft>
            </a:pPr>
            <a:r>
              <a:rPr sz="1500" b="0">
                <a:solidFill>
                  <a:srgbClr val="4A4A4A"/>
                </a:solidFill>
                <a:latin typeface="Calibri"/>
              </a:rPr>
              <a:t>What I do well comes down to three things. First, I lead by serving the team. My job is to clear what is in my reps' way, not to sit above them and ask for updates. Second, I coach off the data. I read the BI dashboards rep by rep every morning and go into each conversation with the one specific gap we are working on, so nothing I say is guesswork. Third, I empower people inside clear expectations. Everyone owns their territory and their day, and everyone knows exactly what the standard is, so they can make their own calls without waiting on me.</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HOW I COACH</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Two conversations I have often</a:t>
            </a:r>
          </a:p>
        </p:txBody>
      </p:sp>
      <p:sp>
        <p:nvSpPr>
          <p:cNvPr id="6" name="TextBox 5"/>
          <p:cNvSpPr txBox="1"/>
          <p:nvPr/>
        </p:nvSpPr>
        <p:spPr>
          <a:xfrm>
            <a:off x="640080" y="1600200"/>
            <a:ext cx="8183651" cy="4754880"/>
          </a:xfrm>
          <a:prstGeom prst="rect">
            <a:avLst/>
          </a:prstGeom>
          <a:noFill/>
        </p:spPr>
        <p:txBody>
          <a:bodyPr wrap="square" lIns="0" rIns="0" tIns="0" bIns="0" anchor="t">
            <a:spAutoFit/>
          </a:bodyPr>
          <a:lstStyle/>
          <a:p>
            <a:pPr algn="l">
              <a:lnSpc>
                <a:spcPct val="125000"/>
              </a:lnSpc>
              <a:spcBef>
                <a:spcPts val="0"/>
              </a:spcBef>
              <a:spcAft>
                <a:spcPts val="0"/>
              </a:spcAft>
            </a:pPr>
            <a:r>
              <a:rPr sz="1600" b="0">
                <a:solidFill>
                  <a:srgbClr val="4A4A4A"/>
                </a:solidFill>
                <a:latin typeface="Calibri"/>
              </a:rPr>
              <a:t>These are two real coaching notes I sent, shown as they went out. They cover the two situations that come up most: someone whose activity is short of the standard, and someone who is mid month and behind pace.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A REP BELOW THE ACTIVITY STANDARD</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2700" b="1">
                <a:solidFill>
                  <a:srgbClr val="1E2B4D"/>
                </a:solidFill>
                <a:latin typeface="Georgia"/>
              </a:rPr>
              <a:t>Subject: Field activity and where we go from here</a:t>
            </a:r>
          </a:p>
        </p:txBody>
      </p:sp>
      <p:pic>
        <p:nvPicPr>
          <p:cNvPr id="6" name="Picture 5" descr="email-coaching-activity.jpg"/>
          <p:cNvPicPr>
            <a:picLocks noChangeAspect="1"/>
          </p:cNvPicPr>
          <p:nvPr/>
        </p:nvPicPr>
        <p:blipFill>
          <a:blip r:embed="rId2"/>
          <a:stretch>
            <a:fillRect/>
          </a:stretch>
        </p:blipFill>
        <p:spPr>
          <a:xfrm>
            <a:off x="640080" y="1600200"/>
            <a:ext cx="10911535" cy="4131834"/>
          </a:xfrm>
          <a:prstGeom prst="rect">
            <a:avLst/>
          </a:prstGeom>
        </p:spPr>
      </p:pic>
      <p:sp>
        <p:nvSpPr>
          <p:cNvPr id="7" name="TextBox 6"/>
          <p:cNvSpPr txBox="1"/>
          <p:nvPr/>
        </p:nvSpPr>
        <p:spPr>
          <a:xfrm>
            <a:off x="640080" y="5841762"/>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200" b="0">
                <a:solidFill>
                  <a:srgbClr val="4A4A4A"/>
                </a:solidFill>
                <a:latin typeface="Calibri"/>
              </a:rPr>
              <a:t>The email as it went out. The standard is in writing and the behaviors to change are highlighted.</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A REP MID-MONTH, BEHIND PACE</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Subject: Where we are for July</a:t>
            </a:r>
          </a:p>
        </p:txBody>
      </p:sp>
      <p:pic>
        <p:nvPicPr>
          <p:cNvPr id="6" name="Picture 5" descr="email-mtd-pacing.jpg"/>
          <p:cNvPicPr>
            <a:picLocks noChangeAspect="1"/>
          </p:cNvPicPr>
          <p:nvPr/>
        </p:nvPicPr>
        <p:blipFill>
          <a:blip r:embed="rId2"/>
          <a:stretch>
            <a:fillRect/>
          </a:stretch>
        </p:blipFill>
        <p:spPr>
          <a:xfrm>
            <a:off x="640080" y="1600200"/>
            <a:ext cx="10911535" cy="3964524"/>
          </a:xfrm>
          <a:prstGeom prst="rect">
            <a:avLst/>
          </a:prstGeom>
        </p:spPr>
      </p:pic>
      <p:sp>
        <p:nvSpPr>
          <p:cNvPr id="7" name="TextBox 6"/>
          <p:cNvSpPr txBox="1"/>
          <p:nvPr/>
        </p:nvSpPr>
        <p:spPr>
          <a:xfrm>
            <a:off x="640080" y="5674452"/>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200" b="0">
                <a:solidFill>
                  <a:srgbClr val="4A4A4A"/>
                </a:solidFill>
                <a:latin typeface="Calibri"/>
              </a:rPr>
              <a:t>Mid month check in: the math he needed to see, with the team ribbon and his rank underneath.</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A REP MID-MONTH, BEHIND PACE</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Subject: Where we are for July</a:t>
            </a:r>
          </a:p>
        </p:txBody>
      </p:sp>
      <p:pic>
        <p:nvPicPr>
          <p:cNvPr id="6" name="Picture 5" descr="email-mtd-followup.jpg"/>
          <p:cNvPicPr>
            <a:picLocks noChangeAspect="1"/>
          </p:cNvPicPr>
          <p:nvPr/>
        </p:nvPicPr>
        <p:blipFill>
          <a:blip r:embed="rId2"/>
          <a:stretch>
            <a:fillRect/>
          </a:stretch>
        </p:blipFill>
        <p:spPr>
          <a:xfrm>
            <a:off x="640080" y="1600200"/>
            <a:ext cx="10911535" cy="1593084"/>
          </a:xfrm>
          <a:prstGeom prst="rect">
            <a:avLst/>
          </a:prstGeom>
        </p:spPr>
      </p:pic>
      <p:sp>
        <p:nvSpPr>
          <p:cNvPr id="7" name="TextBox 6"/>
          <p:cNvSpPr txBox="1"/>
          <p:nvPr/>
        </p:nvSpPr>
        <p:spPr>
          <a:xfrm>
            <a:off x="640080" y="3303012"/>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200" b="0">
                <a:solidFill>
                  <a:srgbClr val="4A4A4A"/>
                </a:solidFill>
                <a:latin typeface="Calibri"/>
              </a:rPr>
              <a:t>The second half of the same email, the projection and the question I close on.</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2B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2194560"/>
            <a:ext cx="10911535" cy="1097280"/>
          </a:xfrm>
          <a:prstGeom prst="rect">
            <a:avLst/>
          </a:prstGeom>
          <a:noFill/>
        </p:spPr>
        <p:txBody>
          <a:bodyPr wrap="square" lIns="0" rIns="0" tIns="0" bIns="0" anchor="t">
            <a:spAutoFit/>
          </a:bodyPr>
          <a:lstStyle/>
          <a:p>
            <a:pPr algn="l">
              <a:lnSpc>
                <a:spcPct val="115000"/>
              </a:lnSpc>
              <a:spcBef>
                <a:spcPts val="0"/>
              </a:spcBef>
              <a:spcAft>
                <a:spcPts val="0"/>
              </a:spcAft>
            </a:pPr>
            <a:r>
              <a:rPr sz="4000" b="1">
                <a:solidFill>
                  <a:srgbClr val="FFFFFF"/>
                </a:solidFill>
                <a:latin typeface="Georgia"/>
              </a:rPr>
              <a:t>Let's talk</a:t>
            </a:r>
          </a:p>
        </p:txBody>
      </p:sp>
      <p:sp>
        <p:nvSpPr>
          <p:cNvPr id="5" name="TextBox 4"/>
          <p:cNvSpPr txBox="1"/>
          <p:nvPr/>
        </p:nvSpPr>
        <p:spPr>
          <a:xfrm>
            <a:off x="640080" y="3200400"/>
            <a:ext cx="10911535" cy="1463040"/>
          </a:xfrm>
          <a:prstGeom prst="rect">
            <a:avLst/>
          </a:prstGeom>
          <a:noFill/>
        </p:spPr>
        <p:txBody>
          <a:bodyPr wrap="square" lIns="0" rIns="0" tIns="0" bIns="0" anchor="t">
            <a:spAutoFit/>
          </a:bodyPr>
          <a:lstStyle/>
          <a:p>
            <a:pPr algn="l">
              <a:lnSpc>
                <a:spcPct val="115000"/>
              </a:lnSpc>
              <a:spcBef>
                <a:spcPts val="0"/>
              </a:spcBef>
              <a:spcAft>
                <a:spcPts val="1400"/>
              </a:spcAft>
            </a:pPr>
            <a:r>
              <a:rPr sz="2000" b="0">
                <a:solidFill>
                  <a:srgbClr val="C9D0DE"/>
                </a:solidFill>
                <a:latin typeface="Calibri"/>
              </a:rPr>
              <a:t>Twalib.tmo@gmail.com   ·   678-488-1074</a:t>
            </a:r>
          </a:p>
          <a:p>
            <a:pPr algn="l">
              <a:lnSpc>
                <a:spcPct val="115000"/>
              </a:lnSpc>
              <a:spcBef>
                <a:spcPts val="0"/>
              </a:spcBef>
              <a:spcAft>
                <a:spcPts val="0"/>
              </a:spcAft>
            </a:pPr>
            <a:r>
              <a:rPr sz="1500" b="0">
                <a:solidFill>
                  <a:srgbClr val="C9D0DE"/>
                </a:solidFill>
                <a:latin typeface="Calibri"/>
              </a:rPr>
              <a:t>Bachelor of Science, Business Administration, Kennesaw State University</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EXPERIENCE</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Market Development Supervisor, Spectrum</a:t>
            </a:r>
          </a:p>
        </p:txBody>
      </p:sp>
      <p:sp>
        <p:nvSpPr>
          <p:cNvPr id="6" name="TextBox 5"/>
          <p:cNvSpPr txBox="1"/>
          <p:nvPr/>
        </p:nvSpPr>
        <p:spPr>
          <a:xfrm>
            <a:off x="640080" y="1600200"/>
            <a:ext cx="10911535" cy="4754880"/>
          </a:xfrm>
          <a:prstGeom prst="rect">
            <a:avLst/>
          </a:prstGeom>
          <a:noFill/>
        </p:spPr>
        <p:txBody>
          <a:bodyPr wrap="square" lIns="0" rIns="0" tIns="0" bIns="0" anchor="t">
            <a:spAutoFit/>
          </a:bodyPr>
          <a:lstStyle/>
          <a:p>
            <a:pPr algn="l">
              <a:lnSpc>
                <a:spcPct val="115000"/>
              </a:lnSpc>
              <a:spcBef>
                <a:spcPts val="0"/>
              </a:spcBef>
              <a:spcAft>
                <a:spcPts val="1200"/>
              </a:spcAft>
            </a:pPr>
            <a:r>
              <a:rPr sz="1300" b="1">
                <a:solidFill>
                  <a:srgbClr val="B4532A"/>
                </a:solidFill>
                <a:latin typeface="Calibri"/>
              </a:rPr>
              <a:t>March 2023 to Present</a:t>
            </a:r>
          </a:p>
          <a:p>
            <a:pPr algn="l">
              <a:lnSpc>
                <a:spcPct val="120000"/>
              </a:lnSpc>
              <a:spcBef>
                <a:spcPts val="0"/>
              </a:spcBef>
              <a:spcAft>
                <a:spcPts val="900"/>
              </a:spcAft>
            </a:pPr>
            <a:r>
              <a:rPr sz="1400" b="0">
                <a:solidFill>
                  <a:srgbClr val="4A4A4A"/>
                </a:solidFill>
                <a:latin typeface="Calibri"/>
              </a:rPr>
              <a:t>•  Run sales execution for a team of more than 20 reps, including their targets, their weekly cadence, and their development.</a:t>
            </a:r>
          </a:p>
          <a:p>
            <a:pPr algn="l">
              <a:lnSpc>
                <a:spcPct val="120000"/>
              </a:lnSpc>
              <a:spcBef>
                <a:spcPts val="0"/>
              </a:spcBef>
              <a:spcAft>
                <a:spcPts val="900"/>
              </a:spcAft>
            </a:pPr>
            <a:r>
              <a:rPr sz="1400" b="0">
                <a:solidFill>
                  <a:srgbClr val="4A4A4A"/>
                </a:solidFill>
                <a:latin typeface="Calibri"/>
              </a:rPr>
              <a:t>•  Own territory planning and forecasting for the market. I use unit density and past performance to decide where reps spend their time, and I keep the forecast honest enough that leadership can plan against it.</a:t>
            </a:r>
          </a:p>
          <a:p>
            <a:pPr algn="l">
              <a:lnSpc>
                <a:spcPct val="120000"/>
              </a:lnSpc>
              <a:spcBef>
                <a:spcPts val="0"/>
              </a:spcBef>
              <a:spcAft>
                <a:spcPts val="900"/>
              </a:spcAft>
            </a:pPr>
            <a:r>
              <a:rPr sz="1400" b="0">
                <a:solidFill>
                  <a:srgbClr val="4A4A4A"/>
                </a:solidFill>
                <a:latin typeface="Calibri"/>
              </a:rPr>
              <a:t>•  Coach reps in the field every week. Ride alongs, same day feedback, and a specific skill focus per person rather than general advice.</a:t>
            </a:r>
          </a:p>
          <a:p>
            <a:pPr algn="l">
              <a:lnSpc>
                <a:spcPct val="120000"/>
              </a:lnSpc>
              <a:spcBef>
                <a:spcPts val="0"/>
              </a:spcBef>
              <a:spcAft>
                <a:spcPts val="900"/>
              </a:spcAft>
            </a:pPr>
            <a:r>
              <a:rPr sz="1400" b="0">
                <a:solidFill>
                  <a:srgbClr val="4A4A4A"/>
                </a:solidFill>
                <a:latin typeface="Calibri"/>
              </a:rPr>
              <a:t>•  Work directly with Operations, Construction, Customer Care, Marketing, and Installation to get serviceability answers faster and keep installs on schedule.</a:t>
            </a:r>
          </a:p>
          <a:p>
            <a:pPr algn="l">
              <a:lnSpc>
                <a:spcPct val="120000"/>
              </a:lnSpc>
              <a:spcBef>
                <a:spcPts val="0"/>
              </a:spcBef>
              <a:spcAft>
                <a:spcPts val="900"/>
              </a:spcAft>
            </a:pPr>
            <a:r>
              <a:rPr sz="1400" b="0">
                <a:solidFill>
                  <a:srgbClr val="4A4A4A"/>
                </a:solidFill>
                <a:latin typeface="Calibri"/>
              </a:rPr>
              <a:t>•  Rebuilt how the team tracks activity and pipeline so problems show up while there is still time to fix them.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EXPERIENCE</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Business Sales Executive, Spectrum</a:t>
            </a:r>
          </a:p>
        </p:txBody>
      </p:sp>
      <p:sp>
        <p:nvSpPr>
          <p:cNvPr id="6" name="TextBox 5"/>
          <p:cNvSpPr txBox="1"/>
          <p:nvPr/>
        </p:nvSpPr>
        <p:spPr>
          <a:xfrm>
            <a:off x="640080" y="1600200"/>
            <a:ext cx="10911535" cy="4754880"/>
          </a:xfrm>
          <a:prstGeom prst="rect">
            <a:avLst/>
          </a:prstGeom>
          <a:noFill/>
        </p:spPr>
        <p:txBody>
          <a:bodyPr wrap="square" lIns="0" rIns="0" tIns="0" bIns="0" anchor="t">
            <a:spAutoFit/>
          </a:bodyPr>
          <a:lstStyle/>
          <a:p>
            <a:pPr algn="l">
              <a:lnSpc>
                <a:spcPct val="115000"/>
              </a:lnSpc>
              <a:spcBef>
                <a:spcPts val="0"/>
              </a:spcBef>
              <a:spcAft>
                <a:spcPts val="1200"/>
              </a:spcAft>
            </a:pPr>
            <a:r>
              <a:rPr sz="1300" b="1">
                <a:solidFill>
                  <a:srgbClr val="B4532A"/>
                </a:solidFill>
                <a:latin typeface="Calibri"/>
              </a:rPr>
              <a:t>May 2021 to March 2023</a:t>
            </a:r>
          </a:p>
          <a:p>
            <a:pPr algn="l">
              <a:lnSpc>
                <a:spcPct val="120000"/>
              </a:lnSpc>
              <a:spcBef>
                <a:spcPts val="0"/>
              </a:spcBef>
              <a:spcAft>
                <a:spcPts val="900"/>
              </a:spcAft>
            </a:pPr>
            <a:r>
              <a:rPr sz="1400" b="0">
                <a:solidFill>
                  <a:srgbClr val="4A4A4A"/>
                </a:solidFill>
                <a:latin typeface="Calibri"/>
              </a:rPr>
              <a:t>•  Carried a full B2B cycle on my own: prospecting, discovery, proposal, negotiation, and close.</a:t>
            </a:r>
          </a:p>
          <a:p>
            <a:pPr algn="l">
              <a:lnSpc>
                <a:spcPct val="120000"/>
              </a:lnSpc>
              <a:spcBef>
                <a:spcPts val="0"/>
              </a:spcBef>
              <a:spcAft>
                <a:spcPts val="900"/>
              </a:spcAft>
            </a:pPr>
            <a:r>
              <a:rPr sz="1400" b="0">
                <a:solidFill>
                  <a:srgbClr val="4A4A4A"/>
                </a:solidFill>
                <a:latin typeface="Calibri"/>
              </a:rPr>
              <a:t>•  Built relationships with owners and decision makers that turned one time sales into renewals and add on business.</a:t>
            </a:r>
          </a:p>
          <a:p>
            <a:pPr algn="l">
              <a:lnSpc>
                <a:spcPct val="120000"/>
              </a:lnSpc>
              <a:spcBef>
                <a:spcPts val="0"/>
              </a:spcBef>
              <a:spcAft>
                <a:spcPts val="900"/>
              </a:spcAft>
            </a:pPr>
            <a:r>
              <a:rPr sz="1400" b="0">
                <a:solidFill>
                  <a:srgbClr val="4A4A4A"/>
                </a:solidFill>
                <a:latin typeface="Calibri"/>
              </a:rPr>
              <a:t>•  Designed connectivity and voice solutions around what the customer actually struggled with, not around what was easiest to quote.</a:t>
            </a:r>
          </a:p>
          <a:p>
            <a:pPr algn="l">
              <a:lnSpc>
                <a:spcPct val="120000"/>
              </a:lnSpc>
              <a:spcBef>
                <a:spcPts val="0"/>
              </a:spcBef>
              <a:spcAft>
                <a:spcPts val="900"/>
              </a:spcAft>
            </a:pPr>
            <a:r>
              <a:rPr sz="1400" b="0">
                <a:solidFill>
                  <a:srgbClr val="4A4A4A"/>
                </a:solidFill>
                <a:latin typeface="Calibri"/>
              </a:rPr>
              <a:t>•  Kept my own pipeline and CRM clean, which is why my forecast was something my manager could rely on.</a:t>
            </a:r>
          </a:p>
          <a:p>
            <a:pPr algn="l">
              <a:lnSpc>
                <a:spcPct val="120000"/>
              </a:lnSpc>
              <a:spcBef>
                <a:spcPts val="0"/>
              </a:spcBef>
              <a:spcAft>
                <a:spcPts val="900"/>
              </a:spcAft>
            </a:pPr>
            <a:r>
              <a:rPr sz="1400" b="0">
                <a:solidFill>
                  <a:srgbClr val="4A4A4A"/>
                </a:solidFill>
                <a:latin typeface="Calibri"/>
              </a:rPr>
              <a:t>•  Stayed involved after the signature, working with implementation so customers were live when we said they would be.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EXPERIENCE</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2700" b="1">
                <a:solidFill>
                  <a:srgbClr val="1E2B4D"/>
                </a:solidFill>
                <a:latin typeface="Georgia"/>
              </a:rPr>
              <a:t>Enterprise Technology Consultant (Sales Division), AT&amp;T</a:t>
            </a:r>
          </a:p>
        </p:txBody>
      </p:sp>
      <p:sp>
        <p:nvSpPr>
          <p:cNvPr id="6" name="TextBox 5"/>
          <p:cNvSpPr txBox="1"/>
          <p:nvPr/>
        </p:nvSpPr>
        <p:spPr>
          <a:xfrm>
            <a:off x="640080" y="1600200"/>
            <a:ext cx="10911535" cy="4754880"/>
          </a:xfrm>
          <a:prstGeom prst="rect">
            <a:avLst/>
          </a:prstGeom>
          <a:noFill/>
        </p:spPr>
        <p:txBody>
          <a:bodyPr wrap="square" lIns="0" rIns="0" tIns="0" bIns="0" anchor="t">
            <a:spAutoFit/>
          </a:bodyPr>
          <a:lstStyle/>
          <a:p>
            <a:pPr algn="l">
              <a:lnSpc>
                <a:spcPct val="115000"/>
              </a:lnSpc>
              <a:spcBef>
                <a:spcPts val="0"/>
              </a:spcBef>
              <a:spcAft>
                <a:spcPts val="1200"/>
              </a:spcAft>
            </a:pPr>
            <a:r>
              <a:rPr sz="1300" b="1">
                <a:solidFill>
                  <a:srgbClr val="B4532A"/>
                </a:solidFill>
                <a:latin typeface="Calibri"/>
              </a:rPr>
              <a:t>September 2018 to May 2021</a:t>
            </a:r>
          </a:p>
          <a:p>
            <a:pPr algn="l">
              <a:lnSpc>
                <a:spcPct val="120000"/>
              </a:lnSpc>
              <a:spcBef>
                <a:spcPts val="0"/>
              </a:spcBef>
              <a:spcAft>
                <a:spcPts val="900"/>
              </a:spcAft>
            </a:pPr>
            <a:r>
              <a:rPr sz="1400" b="0">
                <a:solidFill>
                  <a:srgbClr val="4A4A4A"/>
                </a:solidFill>
                <a:latin typeface="Calibri"/>
              </a:rPr>
              <a:t>•  Sold connectivity and managed technology to mid-market and enterprise customers.</a:t>
            </a:r>
          </a:p>
          <a:p>
            <a:pPr algn="l">
              <a:lnSpc>
                <a:spcPct val="120000"/>
              </a:lnSpc>
              <a:spcBef>
                <a:spcPts val="0"/>
              </a:spcBef>
              <a:spcAft>
                <a:spcPts val="900"/>
              </a:spcAft>
            </a:pPr>
            <a:r>
              <a:rPr sz="1400" b="0">
                <a:solidFill>
                  <a:srgbClr val="4A4A4A"/>
                </a:solidFill>
                <a:latin typeface="Calibri"/>
              </a:rPr>
              <a:t>•  Ran discovery workshops with executive stakeholders to understand their operational and security problems before proposing anything.</a:t>
            </a:r>
          </a:p>
          <a:p>
            <a:pPr algn="l">
              <a:lnSpc>
                <a:spcPct val="120000"/>
              </a:lnSpc>
              <a:spcBef>
                <a:spcPts val="0"/>
              </a:spcBef>
              <a:spcAft>
                <a:spcPts val="900"/>
              </a:spcAft>
            </a:pPr>
            <a:r>
              <a:rPr sz="1400" b="0">
                <a:solidFill>
                  <a:srgbClr val="4A4A4A"/>
                </a:solidFill>
                <a:latin typeface="Calibri"/>
              </a:rPr>
              <a:t>•  Partnered with Sales Engineers, Solution Architects, and Operations to design and deliver solutions that held up in production.</a:t>
            </a:r>
          </a:p>
          <a:p>
            <a:pPr algn="l">
              <a:lnSpc>
                <a:spcPct val="120000"/>
              </a:lnSpc>
              <a:spcBef>
                <a:spcPts val="0"/>
              </a:spcBef>
              <a:spcAft>
                <a:spcPts val="900"/>
              </a:spcAft>
            </a:pPr>
            <a:r>
              <a:rPr sz="1400" b="0">
                <a:solidFill>
                  <a:srgbClr val="4A4A4A"/>
                </a:solidFill>
                <a:latin typeface="Calibri"/>
              </a:rPr>
              <a:t>•  Negotiated multi year agreements and renewals on business value instead of discounts.</a:t>
            </a:r>
          </a:p>
          <a:p>
            <a:pPr algn="l">
              <a:lnSpc>
                <a:spcPct val="120000"/>
              </a:lnSpc>
              <a:spcBef>
                <a:spcPts val="0"/>
              </a:spcBef>
              <a:spcAft>
                <a:spcPts val="900"/>
              </a:spcAft>
            </a:pPr>
            <a:r>
              <a:rPr sz="1400" b="0">
                <a:solidFill>
                  <a:srgbClr val="4A4A4A"/>
                </a:solidFill>
                <a:latin typeface="Calibri"/>
              </a:rPr>
              <a:t>•  Built account plans that grew existing customers rather than chasing only new logos.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DAYS 1 TO 30</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Listen first</a:t>
            </a:r>
          </a:p>
        </p:txBody>
      </p:sp>
      <p:sp>
        <p:nvSpPr>
          <p:cNvPr id="6" name="TextBox 5"/>
          <p:cNvSpPr txBox="1"/>
          <p:nvPr/>
        </p:nvSpPr>
        <p:spPr>
          <a:xfrm>
            <a:off x="640080" y="1600200"/>
            <a:ext cx="6765151" cy="4754880"/>
          </a:xfrm>
          <a:prstGeom prst="rect">
            <a:avLst/>
          </a:prstGeom>
          <a:noFill/>
        </p:spPr>
        <p:txBody>
          <a:bodyPr wrap="square" lIns="0" rIns="0" tIns="0" bIns="0" anchor="t">
            <a:spAutoFit/>
          </a:bodyPr>
          <a:lstStyle/>
          <a:p>
            <a:pPr algn="l">
              <a:lnSpc>
                <a:spcPct val="120000"/>
              </a:lnSpc>
              <a:spcBef>
                <a:spcPts val="0"/>
              </a:spcBef>
              <a:spcAft>
                <a:spcPts val="1400"/>
              </a:spcAft>
            </a:pPr>
            <a:r>
              <a:rPr sz="1500" b="0">
                <a:solidFill>
                  <a:srgbClr val="1A1A1A"/>
                </a:solidFill>
                <a:latin typeface="Calibri"/>
              </a:rPr>
              <a:t>Learn all six teams, the supervisors running them, and the real numbers before I change anything.</a:t>
            </a:r>
          </a:p>
          <a:p>
            <a:pPr algn="l">
              <a:lnSpc>
                <a:spcPct val="115000"/>
              </a:lnSpc>
              <a:spcBef>
                <a:spcPts val="0"/>
              </a:spcBef>
              <a:spcAft>
                <a:spcPts val="700"/>
              </a:spcAft>
            </a:pPr>
            <a:r>
              <a:rPr sz="1350" b="0">
                <a:solidFill>
                  <a:srgbClr val="4A4A4A"/>
                </a:solidFill>
                <a:latin typeface="Calibri"/>
              </a:rPr>
              <a:t>•  Sit down one on one with each of the six supervisors. How they run their team, what they are good at, what is in their way, and what support looks like to them.</a:t>
            </a:r>
          </a:p>
          <a:p>
            <a:pPr algn="l">
              <a:lnSpc>
                <a:spcPct val="115000"/>
              </a:lnSpc>
              <a:spcBef>
                <a:spcPts val="0"/>
              </a:spcBef>
              <a:spcAft>
                <a:spcPts val="700"/>
              </a:spcAft>
            </a:pPr>
            <a:r>
              <a:rPr sz="1350" b="0">
                <a:solidFill>
                  <a:srgbClr val="4A4A4A"/>
                </a:solidFill>
                <a:latin typeface="Calibri"/>
              </a:rPr>
              <a:t>•  Spend a day in the field with each team and ride along with reps so I see the work myself, not just the report.</a:t>
            </a:r>
          </a:p>
          <a:p>
            <a:pPr algn="l">
              <a:lnSpc>
                <a:spcPct val="115000"/>
              </a:lnSpc>
              <a:spcBef>
                <a:spcPts val="0"/>
              </a:spcBef>
              <a:spcAft>
                <a:spcPts val="700"/>
              </a:spcAft>
            </a:pPr>
            <a:r>
              <a:rPr sz="1350" b="0">
                <a:solidFill>
                  <a:srgbClr val="4A4A4A"/>
                </a:solidFill>
                <a:latin typeface="Calibri"/>
              </a:rPr>
              <a:t>•  Read the numbers team by team and rep by rep: activity, connects, close rate, attach, and how close last quarter's forecast came to reality.</a:t>
            </a:r>
          </a:p>
          <a:p>
            <a:pPr algn="l">
              <a:lnSpc>
                <a:spcPct val="115000"/>
              </a:lnSpc>
              <a:spcBef>
                <a:spcPts val="0"/>
              </a:spcBef>
              <a:spcAft>
                <a:spcPts val="700"/>
              </a:spcAft>
            </a:pPr>
            <a:r>
              <a:rPr sz="1350" b="0">
                <a:solidFill>
                  <a:srgbClr val="4A4A4A"/>
                </a:solidFill>
                <a:latin typeface="Calibri"/>
              </a:rPr>
              <a:t>•  Go through the CRM honestly with each supervisor: stage definitions, aging deals, and where the pipeline is not telling the truth.</a:t>
            </a:r>
          </a:p>
          <a:p>
            <a:pPr algn="l">
              <a:lnSpc>
                <a:spcPct val="115000"/>
              </a:lnSpc>
              <a:spcBef>
                <a:spcPts val="0"/>
              </a:spcBef>
              <a:spcAft>
                <a:spcPts val="700"/>
              </a:spcAft>
            </a:pPr>
            <a:r>
              <a:rPr sz="1350" b="0">
                <a:solidFill>
                  <a:srgbClr val="4A4A4A"/>
                </a:solidFill>
                <a:latin typeface="Calibri"/>
              </a:rPr>
              <a:t>•  Write down the starting numbers for all six teams and share them so everyone sees the same baseline.</a:t>
            </a:r>
          </a:p>
          <a:p>
            <a:pPr algn="l">
              <a:lnSpc>
                <a:spcPct val="115000"/>
              </a:lnSpc>
              <a:spcBef>
                <a:spcPts val="0"/>
              </a:spcBef>
              <a:spcAft>
                <a:spcPts val="700"/>
              </a:spcAft>
            </a:pPr>
            <a:r>
              <a:rPr sz="1350" b="0">
                <a:solidFill>
                  <a:srgbClr val="4A4A4A"/>
                </a:solidFill>
                <a:latin typeface="Calibri"/>
              </a:rPr>
              <a:t>•  Introduce myself to my counterparts in Construction, Operations, Marketing, Care and Installation before I need anything from them.</a:t>
            </a:r>
          </a:p>
        </p:txBody>
      </p:sp>
      <p:sp>
        <p:nvSpPr>
          <p:cNvPr id="7" name="Rectangle 6"/>
          <p:cNvSpPr/>
          <p:nvPr/>
        </p:nvSpPr>
        <p:spPr>
          <a:xfrm>
            <a:off x="7841693" y="1600200"/>
            <a:ext cx="3709921" cy="4389120"/>
          </a:xfrm>
          <a:prstGeom prst="rect">
            <a:avLst/>
          </a:prstGeom>
          <a:solidFill>
            <a:srgbClr val="F1EEE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070293" y="1828800"/>
            <a:ext cx="3252721" cy="3931920"/>
          </a:xfrm>
          <a:prstGeom prst="rect">
            <a:avLst/>
          </a:prstGeom>
          <a:noFill/>
        </p:spPr>
        <p:txBody>
          <a:bodyPr wrap="square" lIns="0" rIns="0" tIns="0" bIns="0" anchor="t">
            <a:spAutoFit/>
          </a:bodyPr>
          <a:lstStyle/>
          <a:p>
            <a:pPr algn="l">
              <a:lnSpc>
                <a:spcPct val="115000"/>
              </a:lnSpc>
              <a:spcBef>
                <a:spcPts val="0"/>
              </a:spcBef>
              <a:spcAft>
                <a:spcPts val="1200"/>
              </a:spcAft>
            </a:pPr>
            <a:r>
              <a:rPr sz="1100" b="1">
                <a:solidFill>
                  <a:srgbClr val="B4532A"/>
                </a:solidFill>
                <a:latin typeface="Calibri"/>
              </a:rPr>
              <a:t>HOW YOU WOULD KNOW IT WORKED</a:t>
            </a:r>
          </a:p>
          <a:p>
            <a:pPr algn="l">
              <a:lnSpc>
                <a:spcPct val="115000"/>
              </a:lnSpc>
              <a:spcBef>
                <a:spcPts val="0"/>
              </a:spcBef>
              <a:spcAft>
                <a:spcPts val="1000"/>
              </a:spcAft>
            </a:pPr>
            <a:r>
              <a:rPr sz="1300" b="0">
                <a:solidFill>
                  <a:srgbClr val="1A1A1A"/>
                </a:solidFill>
                <a:latin typeface="Calibri"/>
              </a:rPr>
              <a:t>•  One on one done with all six supervisors</a:t>
            </a:r>
          </a:p>
          <a:p>
            <a:pPr algn="l">
              <a:lnSpc>
                <a:spcPct val="115000"/>
              </a:lnSpc>
              <a:spcBef>
                <a:spcPts val="0"/>
              </a:spcBef>
              <a:spcAft>
                <a:spcPts val="1000"/>
              </a:spcAft>
            </a:pPr>
            <a:r>
              <a:rPr sz="1300" b="0">
                <a:solidFill>
                  <a:srgbClr val="1A1A1A"/>
                </a:solidFill>
                <a:latin typeface="Calibri"/>
              </a:rPr>
              <a:t>•  Field day completed with every team</a:t>
            </a:r>
          </a:p>
          <a:p>
            <a:pPr algn="l">
              <a:lnSpc>
                <a:spcPct val="115000"/>
              </a:lnSpc>
              <a:spcBef>
                <a:spcPts val="0"/>
              </a:spcBef>
              <a:spcAft>
                <a:spcPts val="1000"/>
              </a:spcAft>
            </a:pPr>
            <a:r>
              <a:rPr sz="1300" b="0">
                <a:solidFill>
                  <a:srgbClr val="1A1A1A"/>
                </a:solidFill>
                <a:latin typeface="Calibri"/>
              </a:rPr>
              <a:t>•  Baseline numbers written down and shared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DAYS 31 TO 60</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Protect what works, fix what is in the way</a:t>
            </a:r>
          </a:p>
        </p:txBody>
      </p:sp>
      <p:sp>
        <p:nvSpPr>
          <p:cNvPr id="6" name="TextBox 5"/>
          <p:cNvSpPr txBox="1"/>
          <p:nvPr/>
        </p:nvSpPr>
        <p:spPr>
          <a:xfrm>
            <a:off x="640080" y="1600200"/>
            <a:ext cx="6765151" cy="4754880"/>
          </a:xfrm>
          <a:prstGeom prst="rect">
            <a:avLst/>
          </a:prstGeom>
          <a:noFill/>
        </p:spPr>
        <p:txBody>
          <a:bodyPr wrap="square" lIns="0" rIns="0" tIns="0" bIns="0" anchor="t">
            <a:spAutoFit/>
          </a:bodyPr>
          <a:lstStyle/>
          <a:p>
            <a:pPr algn="l">
              <a:lnSpc>
                <a:spcPct val="120000"/>
              </a:lnSpc>
              <a:spcBef>
                <a:spcPts val="0"/>
              </a:spcBef>
              <a:spcAft>
                <a:spcPts val="1400"/>
              </a:spcAft>
            </a:pPr>
            <a:r>
              <a:rPr sz="1500" b="0">
                <a:solidFill>
                  <a:srgbClr val="1A1A1A"/>
                </a:solidFill>
                <a:latin typeface="Calibri"/>
              </a:rPr>
              <a:t>Keep what each team is already doing well, change only what is clearly slowing people down, and get one shared rhythm running across all six.</a:t>
            </a:r>
          </a:p>
          <a:p>
            <a:pPr algn="l">
              <a:lnSpc>
                <a:spcPct val="115000"/>
              </a:lnSpc>
              <a:spcBef>
                <a:spcPts val="0"/>
              </a:spcBef>
              <a:spcAft>
                <a:spcPts val="700"/>
              </a:spcAft>
            </a:pPr>
            <a:r>
              <a:rPr sz="1350" b="0">
                <a:solidFill>
                  <a:srgbClr val="4A4A4A"/>
                </a:solidFill>
                <a:latin typeface="Calibri"/>
              </a:rPr>
              <a:t>•  Name what is already working on each team, the habits, the accounts and the people carrying it, and protect that before I change anything.</a:t>
            </a:r>
          </a:p>
          <a:p>
            <a:pPr algn="l">
              <a:lnSpc>
                <a:spcPct val="115000"/>
              </a:lnSpc>
              <a:spcBef>
                <a:spcPts val="0"/>
              </a:spcBef>
              <a:spcAft>
                <a:spcPts val="700"/>
              </a:spcAft>
            </a:pPr>
            <a:r>
              <a:rPr sz="1350" b="0">
                <a:solidFill>
                  <a:srgbClr val="4A4A4A"/>
                </a:solidFill>
                <a:latin typeface="Calibri"/>
              </a:rPr>
              <a:t>•  Set one weekly rhythm the whole group runs: numbers on Monday, field time midweek, one on ones, and a weekly review with the six supervisors together.</a:t>
            </a:r>
          </a:p>
          <a:p>
            <a:pPr algn="l">
              <a:lnSpc>
                <a:spcPct val="115000"/>
              </a:lnSpc>
              <a:spcBef>
                <a:spcPts val="0"/>
              </a:spcBef>
              <a:spcAft>
                <a:spcPts val="700"/>
              </a:spcAft>
            </a:pPr>
            <a:r>
              <a:rPr sz="1350" b="0">
                <a:solidFill>
                  <a:srgbClr val="4A4A4A"/>
                </a:solidFill>
                <a:latin typeface="Calibri"/>
              </a:rPr>
              <a:t>•  Coach the supervisors on coaching. I ride with them while they coach their own reps and give them the same day feedback I would give a rep.</a:t>
            </a:r>
          </a:p>
          <a:p>
            <a:pPr algn="l">
              <a:lnSpc>
                <a:spcPct val="115000"/>
              </a:lnSpc>
              <a:spcBef>
                <a:spcPts val="0"/>
              </a:spcBef>
              <a:spcAft>
                <a:spcPts val="700"/>
              </a:spcAft>
            </a:pPr>
            <a:r>
              <a:rPr sz="1350" b="0">
                <a:solidFill>
                  <a:srgbClr val="4A4A4A"/>
                </a:solidFill>
                <a:latin typeface="Calibri"/>
              </a:rPr>
              <a:t>•  Tighten the forecast across all six teams. Clear stage criteria, rules for stale deals, and one place everyone looks.</a:t>
            </a:r>
          </a:p>
          <a:p>
            <a:pPr algn="l">
              <a:lnSpc>
                <a:spcPct val="115000"/>
              </a:lnSpc>
              <a:spcBef>
                <a:spcPts val="0"/>
              </a:spcBef>
              <a:spcAft>
                <a:spcPts val="700"/>
              </a:spcAft>
            </a:pPr>
            <a:r>
              <a:rPr sz="1350" b="0">
                <a:solidFill>
                  <a:srgbClr val="4A4A4A"/>
                </a:solidFill>
                <a:latin typeface="Calibri"/>
              </a:rPr>
              <a:t>•  Get on the same page with Construction and Operations about serviceability, install timing, and who to call when something slips.</a:t>
            </a:r>
          </a:p>
          <a:p>
            <a:pPr algn="l">
              <a:lnSpc>
                <a:spcPct val="115000"/>
              </a:lnSpc>
              <a:spcBef>
                <a:spcPts val="0"/>
              </a:spcBef>
              <a:spcAft>
                <a:spcPts val="700"/>
              </a:spcAft>
            </a:pPr>
            <a:r>
              <a:rPr sz="1350" b="0">
                <a:solidFill>
                  <a:srgbClr val="4A4A4A"/>
                </a:solidFill>
                <a:latin typeface="Calibri"/>
              </a:rPr>
              <a:t>•  Take proposed changes to my manager and to peer leaders for a second set of eyes before rolling anything out, instead of deciding alone.</a:t>
            </a:r>
          </a:p>
        </p:txBody>
      </p:sp>
      <p:sp>
        <p:nvSpPr>
          <p:cNvPr id="7" name="Rectangle 6"/>
          <p:cNvSpPr/>
          <p:nvPr/>
        </p:nvSpPr>
        <p:spPr>
          <a:xfrm>
            <a:off x="7841693" y="1600200"/>
            <a:ext cx="3709921" cy="4389120"/>
          </a:xfrm>
          <a:prstGeom prst="rect">
            <a:avLst/>
          </a:prstGeom>
          <a:solidFill>
            <a:srgbClr val="F1EEE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070293" y="1828800"/>
            <a:ext cx="3252721" cy="3931920"/>
          </a:xfrm>
          <a:prstGeom prst="rect">
            <a:avLst/>
          </a:prstGeom>
          <a:noFill/>
        </p:spPr>
        <p:txBody>
          <a:bodyPr wrap="square" lIns="0" rIns="0" tIns="0" bIns="0" anchor="t">
            <a:spAutoFit/>
          </a:bodyPr>
          <a:lstStyle/>
          <a:p>
            <a:pPr algn="l">
              <a:lnSpc>
                <a:spcPct val="115000"/>
              </a:lnSpc>
              <a:spcBef>
                <a:spcPts val="0"/>
              </a:spcBef>
              <a:spcAft>
                <a:spcPts val="1200"/>
              </a:spcAft>
            </a:pPr>
            <a:r>
              <a:rPr sz="1100" b="1">
                <a:solidFill>
                  <a:srgbClr val="B4532A"/>
                </a:solidFill>
                <a:latin typeface="Calibri"/>
              </a:rPr>
              <a:t>HOW YOU WOULD KNOW IT WORKED</a:t>
            </a:r>
          </a:p>
          <a:p>
            <a:pPr algn="l">
              <a:lnSpc>
                <a:spcPct val="115000"/>
              </a:lnSpc>
              <a:spcBef>
                <a:spcPts val="0"/>
              </a:spcBef>
              <a:spcAft>
                <a:spcPts val="1000"/>
              </a:spcAft>
            </a:pPr>
            <a:r>
              <a:rPr sz="1300" b="0">
                <a:solidFill>
                  <a:srgbClr val="1A1A1A"/>
                </a:solidFill>
                <a:latin typeface="Calibri"/>
              </a:rPr>
              <a:t>•  One shared weekly rhythm running across all six teams</a:t>
            </a:r>
          </a:p>
          <a:p>
            <a:pPr algn="l">
              <a:lnSpc>
                <a:spcPct val="115000"/>
              </a:lnSpc>
              <a:spcBef>
                <a:spcPts val="0"/>
              </a:spcBef>
              <a:spcAft>
                <a:spcPts val="1000"/>
              </a:spcAft>
            </a:pPr>
            <a:r>
              <a:rPr sz="1300" b="0">
                <a:solidFill>
                  <a:srgbClr val="1A1A1A"/>
                </a:solidFill>
                <a:latin typeface="Calibri"/>
              </a:rPr>
              <a:t>•  Every supervisor coached in the field at least twice</a:t>
            </a:r>
          </a:p>
          <a:p>
            <a:pPr algn="l">
              <a:lnSpc>
                <a:spcPct val="115000"/>
              </a:lnSpc>
              <a:spcBef>
                <a:spcPts val="0"/>
              </a:spcBef>
              <a:spcAft>
                <a:spcPts val="1000"/>
              </a:spcAft>
            </a:pPr>
            <a:r>
              <a:rPr sz="1300" b="0">
                <a:solidFill>
                  <a:srgbClr val="1A1A1A"/>
                </a:solidFill>
                <a:latin typeface="Calibri"/>
              </a:rPr>
              <a:t>•  Forecast closer to actuals than the first 30 days</a:t>
            </a:r>
          </a:p>
          <a:p>
            <a:pPr algn="l">
              <a:lnSpc>
                <a:spcPct val="115000"/>
              </a:lnSpc>
              <a:spcBef>
                <a:spcPts val="0"/>
              </a:spcBef>
              <a:spcAft>
                <a:spcPts val="1000"/>
              </a:spcAft>
            </a:pPr>
            <a:r>
              <a:rPr sz="1300" b="0">
                <a:solidFill>
                  <a:srgbClr val="1A1A1A"/>
                </a:solidFill>
                <a:latin typeface="Calibri"/>
              </a:rPr>
              <a:t>•  Changes reviewed with leadership before rollout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DAYS 61 TO 90</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Run it and prove it</a:t>
            </a:r>
          </a:p>
        </p:txBody>
      </p:sp>
      <p:sp>
        <p:nvSpPr>
          <p:cNvPr id="6" name="TextBox 5"/>
          <p:cNvSpPr txBox="1"/>
          <p:nvPr/>
        </p:nvSpPr>
        <p:spPr>
          <a:xfrm>
            <a:off x="640080" y="1600200"/>
            <a:ext cx="6765151" cy="4754880"/>
          </a:xfrm>
          <a:prstGeom prst="rect">
            <a:avLst/>
          </a:prstGeom>
          <a:noFill/>
        </p:spPr>
        <p:txBody>
          <a:bodyPr wrap="square" lIns="0" rIns="0" tIns="0" bIns="0" anchor="t">
            <a:spAutoFit/>
          </a:bodyPr>
          <a:lstStyle/>
          <a:p>
            <a:pPr algn="l">
              <a:lnSpc>
                <a:spcPct val="120000"/>
              </a:lnSpc>
              <a:spcBef>
                <a:spcPts val="0"/>
              </a:spcBef>
              <a:spcAft>
                <a:spcPts val="1400"/>
              </a:spcAft>
            </a:pPr>
            <a:r>
              <a:rPr sz="1500" b="0">
                <a:solidFill>
                  <a:srgbClr val="1A1A1A"/>
                </a:solidFill>
                <a:latin typeface="Calibri"/>
              </a:rPr>
              <a:t>Work the plan, show real movement, and make sure it keeps running without me in the room.</a:t>
            </a:r>
          </a:p>
          <a:p>
            <a:pPr algn="l">
              <a:lnSpc>
                <a:spcPct val="115000"/>
              </a:lnSpc>
              <a:spcBef>
                <a:spcPts val="0"/>
              </a:spcBef>
              <a:spcAft>
                <a:spcPts val="700"/>
              </a:spcAft>
            </a:pPr>
            <a:r>
              <a:rPr sz="1350" b="0">
                <a:solidFill>
                  <a:srgbClr val="4A4A4A"/>
                </a:solidFill>
                <a:latin typeface="Calibri"/>
              </a:rPr>
              <a:t>•  Run the full weekly rhythm with one scorecard covering all six teams, visible to everyone.</a:t>
            </a:r>
          </a:p>
          <a:p>
            <a:pPr algn="l">
              <a:lnSpc>
                <a:spcPct val="115000"/>
              </a:lnSpc>
              <a:spcBef>
                <a:spcPts val="0"/>
              </a:spcBef>
              <a:spcAft>
                <a:spcPts val="700"/>
              </a:spcAft>
            </a:pPr>
            <a:r>
              <a:rPr sz="1350" b="0">
                <a:solidFill>
                  <a:srgbClr val="4A4A4A"/>
                </a:solidFill>
                <a:latin typeface="Calibri"/>
              </a:rPr>
              <a:t>•  Hold every team to the same standard and work the gaps that are still there, team by team.</a:t>
            </a:r>
          </a:p>
          <a:p>
            <a:pPr algn="l">
              <a:lnSpc>
                <a:spcPct val="115000"/>
              </a:lnSpc>
              <a:spcBef>
                <a:spcPts val="0"/>
              </a:spcBef>
              <a:spcAft>
                <a:spcPts val="700"/>
              </a:spcAft>
            </a:pPr>
            <a:r>
              <a:rPr sz="1350" b="0">
                <a:solidFill>
                  <a:srgbClr val="4A4A4A"/>
                </a:solidFill>
                <a:latin typeface="Calibri"/>
              </a:rPr>
              <a:t>•  Write down how we work, from first contact to the customer handoff, so a new supervisor or rep can pick it up.</a:t>
            </a:r>
          </a:p>
          <a:p>
            <a:pPr algn="l">
              <a:lnSpc>
                <a:spcPct val="115000"/>
              </a:lnSpc>
              <a:spcBef>
                <a:spcPts val="0"/>
              </a:spcBef>
              <a:spcAft>
                <a:spcPts val="700"/>
              </a:spcAft>
            </a:pPr>
            <a:r>
              <a:rPr sz="1350" b="0">
                <a:solidFill>
                  <a:srgbClr val="4A4A4A"/>
                </a:solidFill>
                <a:latin typeface="Calibri"/>
              </a:rPr>
              <a:t>•  Give the strongest supervisors and reps something real to own so the next leader comes from inside the group.</a:t>
            </a:r>
          </a:p>
          <a:p>
            <a:pPr algn="l">
              <a:lnSpc>
                <a:spcPct val="115000"/>
              </a:lnSpc>
              <a:spcBef>
                <a:spcPts val="0"/>
              </a:spcBef>
              <a:spcAft>
                <a:spcPts val="700"/>
              </a:spcAft>
            </a:pPr>
            <a:r>
              <a:rPr sz="1350" b="0">
                <a:solidFill>
                  <a:srgbClr val="4A4A4A"/>
                </a:solidFill>
                <a:latin typeface="Calibri"/>
              </a:rPr>
              <a:t>•  Show leadership what moved across the group: activity, connects, close rate and attach against the day one numbers.</a:t>
            </a:r>
          </a:p>
          <a:p>
            <a:pPr algn="l">
              <a:lnSpc>
                <a:spcPct val="115000"/>
              </a:lnSpc>
              <a:spcBef>
                <a:spcPts val="0"/>
              </a:spcBef>
              <a:spcAft>
                <a:spcPts val="700"/>
              </a:spcAft>
            </a:pPr>
            <a:r>
              <a:rPr sz="1350" b="0">
                <a:solidFill>
                  <a:srgbClr val="4A4A4A"/>
                </a:solidFill>
                <a:latin typeface="Calibri"/>
              </a:rPr>
              <a:t>•  Bring a plan for the next two quarters with targets by team and territory.</a:t>
            </a:r>
          </a:p>
        </p:txBody>
      </p:sp>
      <p:sp>
        <p:nvSpPr>
          <p:cNvPr id="7" name="Rectangle 6"/>
          <p:cNvSpPr/>
          <p:nvPr/>
        </p:nvSpPr>
        <p:spPr>
          <a:xfrm>
            <a:off x="7841693" y="1600200"/>
            <a:ext cx="3709921" cy="4389120"/>
          </a:xfrm>
          <a:prstGeom prst="rect">
            <a:avLst/>
          </a:prstGeom>
          <a:solidFill>
            <a:srgbClr val="F1EEE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070293" y="1828800"/>
            <a:ext cx="3252721" cy="3931920"/>
          </a:xfrm>
          <a:prstGeom prst="rect">
            <a:avLst/>
          </a:prstGeom>
          <a:noFill/>
        </p:spPr>
        <p:txBody>
          <a:bodyPr wrap="square" lIns="0" rIns="0" tIns="0" bIns="0" anchor="t">
            <a:spAutoFit/>
          </a:bodyPr>
          <a:lstStyle/>
          <a:p>
            <a:pPr algn="l">
              <a:lnSpc>
                <a:spcPct val="115000"/>
              </a:lnSpc>
              <a:spcBef>
                <a:spcPts val="0"/>
              </a:spcBef>
              <a:spcAft>
                <a:spcPts val="1200"/>
              </a:spcAft>
            </a:pPr>
            <a:r>
              <a:rPr sz="1100" b="1">
                <a:solidFill>
                  <a:srgbClr val="B4532A"/>
                </a:solidFill>
                <a:latin typeface="Calibri"/>
              </a:rPr>
              <a:t>HOW YOU WOULD KNOW IT WORKED</a:t>
            </a:r>
          </a:p>
          <a:p>
            <a:pPr algn="l">
              <a:lnSpc>
                <a:spcPct val="115000"/>
              </a:lnSpc>
              <a:spcBef>
                <a:spcPts val="0"/>
              </a:spcBef>
              <a:spcAft>
                <a:spcPts val="1000"/>
              </a:spcAft>
            </a:pPr>
            <a:r>
              <a:rPr sz="1300" b="0">
                <a:solidFill>
                  <a:srgbClr val="1A1A1A"/>
                </a:solidFill>
                <a:latin typeface="Calibri"/>
              </a:rPr>
              <a:t>•  Connects, close rate and attach up against day one across the six teams</a:t>
            </a:r>
          </a:p>
          <a:p>
            <a:pPr algn="l">
              <a:lnSpc>
                <a:spcPct val="115000"/>
              </a:lnSpc>
              <a:spcBef>
                <a:spcPts val="0"/>
              </a:spcBef>
              <a:spcAft>
                <a:spcPts val="1000"/>
              </a:spcAft>
            </a:pPr>
            <a:r>
              <a:rPr sz="1300" b="0">
                <a:solidFill>
                  <a:srgbClr val="1A1A1A"/>
                </a:solidFill>
                <a:latin typeface="Calibri"/>
              </a:rPr>
              <a:t>•  Playbook written and being used</a:t>
            </a:r>
          </a:p>
          <a:p>
            <a:pPr algn="l">
              <a:lnSpc>
                <a:spcPct val="115000"/>
              </a:lnSpc>
              <a:spcBef>
                <a:spcPts val="0"/>
              </a:spcBef>
              <a:spcAft>
                <a:spcPts val="1000"/>
              </a:spcAft>
            </a:pPr>
            <a:r>
              <a:rPr sz="1300" b="0">
                <a:solidFill>
                  <a:srgbClr val="1A1A1A"/>
                </a:solidFill>
                <a:latin typeface="Calibri"/>
              </a:rPr>
              <a:t>•  Next two quarters planned and presented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9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2296"/>
          </a:xfrm>
          <a:prstGeom prst="rect">
            <a:avLst/>
          </a:prstGeom>
          <a:solidFill>
            <a:srgbClr val="B45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457200"/>
            <a:ext cx="10911535" cy="274320"/>
          </a:xfrm>
          <a:prstGeom prst="rect">
            <a:avLst/>
          </a:prstGeom>
          <a:noFill/>
        </p:spPr>
        <p:txBody>
          <a:bodyPr wrap="square" lIns="0" rIns="0" tIns="0" bIns="0" anchor="t">
            <a:spAutoFit/>
          </a:bodyPr>
          <a:lstStyle/>
          <a:p>
            <a:pPr algn="l">
              <a:lnSpc>
                <a:spcPct val="115000"/>
              </a:lnSpc>
              <a:spcBef>
                <a:spcPts val="0"/>
              </a:spcBef>
              <a:spcAft>
                <a:spcPts val="0"/>
              </a:spcAft>
            </a:pPr>
            <a:r>
              <a:rPr sz="1300" b="1">
                <a:solidFill>
                  <a:srgbClr val="B4532A"/>
                </a:solidFill>
                <a:latin typeface="Calibri"/>
              </a:rPr>
              <a:t>HOW I LEAD</a:t>
            </a:r>
          </a:p>
        </p:txBody>
      </p:sp>
      <p:sp>
        <p:nvSpPr>
          <p:cNvPr id="5" name="TextBox 4"/>
          <p:cNvSpPr txBox="1"/>
          <p:nvPr/>
        </p:nvSpPr>
        <p:spPr>
          <a:xfrm>
            <a:off x="640080" y="777240"/>
            <a:ext cx="10911535" cy="566928"/>
          </a:xfrm>
          <a:prstGeom prst="rect">
            <a:avLst/>
          </a:prstGeom>
          <a:noFill/>
        </p:spPr>
        <p:txBody>
          <a:bodyPr wrap="square" lIns="0" rIns="0" tIns="0" bIns="0" anchor="t">
            <a:spAutoFit/>
          </a:bodyPr>
          <a:lstStyle/>
          <a:p>
            <a:pPr algn="l">
              <a:lnSpc>
                <a:spcPct val="105000"/>
              </a:lnSpc>
              <a:spcBef>
                <a:spcPts val="0"/>
              </a:spcBef>
              <a:spcAft>
                <a:spcPts val="0"/>
              </a:spcAft>
            </a:pPr>
            <a:r>
              <a:rPr sz="3200" b="1">
                <a:solidFill>
                  <a:srgbClr val="1E2B4D"/>
                </a:solidFill>
                <a:latin typeface="Georgia"/>
              </a:rPr>
              <a:t>My leadership operating system</a:t>
            </a:r>
          </a:p>
        </p:txBody>
      </p:sp>
      <p:sp>
        <p:nvSpPr>
          <p:cNvPr id="6" name="Rectangle 5"/>
          <p:cNvSpPr/>
          <p:nvPr/>
        </p:nvSpPr>
        <p:spPr>
          <a:xfrm>
            <a:off x="640080" y="1600200"/>
            <a:ext cx="1727149" cy="502920"/>
          </a:xfrm>
          <a:prstGeom prst="rect">
            <a:avLst/>
          </a:prstGeom>
          <a:solidFill>
            <a:srgbClr val="1E2B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40080" y="1719072"/>
            <a:ext cx="1727149" cy="274320"/>
          </a:xfrm>
          <a:prstGeom prst="rect">
            <a:avLst/>
          </a:prstGeom>
          <a:noFill/>
        </p:spPr>
        <p:txBody>
          <a:bodyPr wrap="square" lIns="0" rIns="0" tIns="0" bIns="0" anchor="t">
            <a:spAutoFit/>
          </a:bodyPr>
          <a:lstStyle/>
          <a:p>
            <a:pPr algn="ctr">
              <a:lnSpc>
                <a:spcPct val="115000"/>
              </a:lnSpc>
              <a:spcBef>
                <a:spcPts val="0"/>
              </a:spcBef>
              <a:spcAft>
                <a:spcPts val="0"/>
              </a:spcAft>
            </a:pPr>
            <a:r>
              <a:rPr sz="1200" b="1">
                <a:solidFill>
                  <a:srgbClr val="FFFFFF"/>
                </a:solidFill>
                <a:latin typeface="Calibri"/>
              </a:rPr>
              <a:t>PEOPLE</a:t>
            </a:r>
          </a:p>
        </p:txBody>
      </p:sp>
      <p:sp>
        <p:nvSpPr>
          <p:cNvPr id="8" name="TextBox 7"/>
          <p:cNvSpPr txBox="1"/>
          <p:nvPr/>
        </p:nvSpPr>
        <p:spPr>
          <a:xfrm>
            <a:off x="640080" y="2286000"/>
            <a:ext cx="1727149" cy="1828800"/>
          </a:xfrm>
          <a:prstGeom prst="rect">
            <a:avLst/>
          </a:prstGeom>
          <a:noFill/>
        </p:spPr>
        <p:txBody>
          <a:bodyPr wrap="square" lIns="0" rIns="0" tIns="0" bIns="0" anchor="t">
            <a:spAutoFit/>
          </a:bodyPr>
          <a:lstStyle/>
          <a:p>
            <a:pPr algn="l">
              <a:lnSpc>
                <a:spcPct val="120000"/>
              </a:lnSpc>
              <a:spcBef>
                <a:spcPts val="0"/>
              </a:spcBef>
              <a:spcAft>
                <a:spcPts val="0"/>
              </a:spcAft>
            </a:pPr>
            <a:r>
              <a:rPr sz="1200" b="0">
                <a:solidFill>
                  <a:srgbClr val="4A4A4A"/>
                </a:solidFill>
                <a:latin typeface="Calibri"/>
              </a:rPr>
              <a:t>Hire and keep people who want to be coached, then serve them.</a:t>
            </a:r>
          </a:p>
        </p:txBody>
      </p:sp>
      <p:sp>
        <p:nvSpPr>
          <p:cNvPr id="9" name="Rectangle 8"/>
          <p:cNvSpPr/>
          <p:nvPr/>
        </p:nvSpPr>
        <p:spPr>
          <a:xfrm>
            <a:off x="2476957" y="1600200"/>
            <a:ext cx="1727149" cy="502920"/>
          </a:xfrm>
          <a:prstGeom prst="rect">
            <a:avLst/>
          </a:prstGeom>
          <a:solidFill>
            <a:srgbClr val="1E2B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2476957" y="1719072"/>
            <a:ext cx="1727149" cy="274320"/>
          </a:xfrm>
          <a:prstGeom prst="rect">
            <a:avLst/>
          </a:prstGeom>
          <a:noFill/>
        </p:spPr>
        <p:txBody>
          <a:bodyPr wrap="square" lIns="0" rIns="0" tIns="0" bIns="0" anchor="t">
            <a:spAutoFit/>
          </a:bodyPr>
          <a:lstStyle/>
          <a:p>
            <a:pPr algn="ctr">
              <a:lnSpc>
                <a:spcPct val="115000"/>
              </a:lnSpc>
              <a:spcBef>
                <a:spcPts val="0"/>
              </a:spcBef>
              <a:spcAft>
                <a:spcPts val="0"/>
              </a:spcAft>
            </a:pPr>
            <a:r>
              <a:rPr sz="1200" b="1">
                <a:solidFill>
                  <a:srgbClr val="FFFFFF"/>
                </a:solidFill>
                <a:latin typeface="Calibri"/>
              </a:rPr>
              <a:t>EXPECTATIONS</a:t>
            </a:r>
          </a:p>
        </p:txBody>
      </p:sp>
      <p:sp>
        <p:nvSpPr>
          <p:cNvPr id="11" name="TextBox 10"/>
          <p:cNvSpPr txBox="1"/>
          <p:nvPr/>
        </p:nvSpPr>
        <p:spPr>
          <a:xfrm>
            <a:off x="2476957" y="2286000"/>
            <a:ext cx="1727149" cy="1828800"/>
          </a:xfrm>
          <a:prstGeom prst="rect">
            <a:avLst/>
          </a:prstGeom>
          <a:noFill/>
        </p:spPr>
        <p:txBody>
          <a:bodyPr wrap="square" lIns="0" rIns="0" tIns="0" bIns="0" anchor="t">
            <a:spAutoFit/>
          </a:bodyPr>
          <a:lstStyle/>
          <a:p>
            <a:pPr algn="l">
              <a:lnSpc>
                <a:spcPct val="120000"/>
              </a:lnSpc>
              <a:spcBef>
                <a:spcPts val="0"/>
              </a:spcBef>
              <a:spcAft>
                <a:spcPts val="0"/>
              </a:spcAft>
            </a:pPr>
            <a:r>
              <a:rPr sz="1200" b="0">
                <a:solidFill>
                  <a:srgbClr val="4A4A4A"/>
                </a:solidFill>
                <a:latin typeface="Calibri"/>
              </a:rPr>
              <a:t>Written standards so nobody has to guess what good looks like.</a:t>
            </a:r>
          </a:p>
        </p:txBody>
      </p:sp>
      <p:sp>
        <p:nvSpPr>
          <p:cNvPr id="12" name="Rectangle 11"/>
          <p:cNvSpPr/>
          <p:nvPr/>
        </p:nvSpPr>
        <p:spPr>
          <a:xfrm>
            <a:off x="4313834" y="1600200"/>
            <a:ext cx="1727149" cy="502920"/>
          </a:xfrm>
          <a:prstGeom prst="rect">
            <a:avLst/>
          </a:prstGeom>
          <a:solidFill>
            <a:srgbClr val="1E2B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313834" y="1719072"/>
            <a:ext cx="1727149" cy="274320"/>
          </a:xfrm>
          <a:prstGeom prst="rect">
            <a:avLst/>
          </a:prstGeom>
          <a:noFill/>
        </p:spPr>
        <p:txBody>
          <a:bodyPr wrap="square" lIns="0" rIns="0" tIns="0" bIns="0" anchor="t">
            <a:spAutoFit/>
          </a:bodyPr>
          <a:lstStyle/>
          <a:p>
            <a:pPr algn="ctr">
              <a:lnSpc>
                <a:spcPct val="115000"/>
              </a:lnSpc>
              <a:spcBef>
                <a:spcPts val="0"/>
              </a:spcBef>
              <a:spcAft>
                <a:spcPts val="0"/>
              </a:spcAft>
            </a:pPr>
            <a:r>
              <a:rPr sz="1200" b="1">
                <a:solidFill>
                  <a:srgbClr val="FFFFFF"/>
                </a:solidFill>
                <a:latin typeface="Calibri"/>
              </a:rPr>
              <a:t>COACHING</a:t>
            </a:r>
          </a:p>
        </p:txBody>
      </p:sp>
      <p:sp>
        <p:nvSpPr>
          <p:cNvPr id="14" name="TextBox 13"/>
          <p:cNvSpPr txBox="1"/>
          <p:nvPr/>
        </p:nvSpPr>
        <p:spPr>
          <a:xfrm>
            <a:off x="4313834" y="2286000"/>
            <a:ext cx="1727149" cy="1828800"/>
          </a:xfrm>
          <a:prstGeom prst="rect">
            <a:avLst/>
          </a:prstGeom>
          <a:noFill/>
        </p:spPr>
        <p:txBody>
          <a:bodyPr wrap="square" lIns="0" rIns="0" tIns="0" bIns="0" anchor="t">
            <a:spAutoFit/>
          </a:bodyPr>
          <a:lstStyle/>
          <a:p>
            <a:pPr algn="l">
              <a:lnSpc>
                <a:spcPct val="120000"/>
              </a:lnSpc>
              <a:spcBef>
                <a:spcPts val="0"/>
              </a:spcBef>
              <a:spcAft>
                <a:spcPts val="0"/>
              </a:spcAft>
            </a:pPr>
            <a:r>
              <a:rPr sz="1200" b="0">
                <a:solidFill>
                  <a:srgbClr val="4A4A4A"/>
                </a:solidFill>
                <a:latin typeface="Calibri"/>
              </a:rPr>
              <a:t>In the field, same day, one gap at a time.</a:t>
            </a:r>
          </a:p>
        </p:txBody>
      </p:sp>
      <p:sp>
        <p:nvSpPr>
          <p:cNvPr id="15" name="Rectangle 14"/>
          <p:cNvSpPr/>
          <p:nvPr/>
        </p:nvSpPr>
        <p:spPr>
          <a:xfrm>
            <a:off x="6150711" y="1600200"/>
            <a:ext cx="1727149" cy="502920"/>
          </a:xfrm>
          <a:prstGeom prst="rect">
            <a:avLst/>
          </a:prstGeom>
          <a:solidFill>
            <a:srgbClr val="1E2B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150711" y="1719072"/>
            <a:ext cx="1727149" cy="274320"/>
          </a:xfrm>
          <a:prstGeom prst="rect">
            <a:avLst/>
          </a:prstGeom>
          <a:noFill/>
        </p:spPr>
        <p:txBody>
          <a:bodyPr wrap="square" lIns="0" rIns="0" tIns="0" bIns="0" anchor="t">
            <a:spAutoFit/>
          </a:bodyPr>
          <a:lstStyle/>
          <a:p>
            <a:pPr algn="ctr">
              <a:lnSpc>
                <a:spcPct val="115000"/>
              </a:lnSpc>
              <a:spcBef>
                <a:spcPts val="0"/>
              </a:spcBef>
              <a:spcAft>
                <a:spcPts val="0"/>
              </a:spcAft>
            </a:pPr>
            <a:r>
              <a:rPr sz="1200" b="1">
                <a:solidFill>
                  <a:srgbClr val="FFFFFF"/>
                </a:solidFill>
                <a:latin typeface="Calibri"/>
              </a:rPr>
              <a:t>ACCOUNTABILITY</a:t>
            </a:r>
          </a:p>
        </p:txBody>
      </p:sp>
      <p:sp>
        <p:nvSpPr>
          <p:cNvPr id="17" name="TextBox 16"/>
          <p:cNvSpPr txBox="1"/>
          <p:nvPr/>
        </p:nvSpPr>
        <p:spPr>
          <a:xfrm>
            <a:off x="6150711" y="2286000"/>
            <a:ext cx="1727149" cy="1828800"/>
          </a:xfrm>
          <a:prstGeom prst="rect">
            <a:avLst/>
          </a:prstGeom>
          <a:noFill/>
        </p:spPr>
        <p:txBody>
          <a:bodyPr wrap="square" lIns="0" rIns="0" tIns="0" bIns="0" anchor="t">
            <a:spAutoFit/>
          </a:bodyPr>
          <a:lstStyle/>
          <a:p>
            <a:pPr algn="l">
              <a:lnSpc>
                <a:spcPct val="120000"/>
              </a:lnSpc>
              <a:spcBef>
                <a:spcPts val="0"/>
              </a:spcBef>
              <a:spcAft>
                <a:spcPts val="0"/>
              </a:spcAft>
            </a:pPr>
            <a:r>
              <a:rPr sz="1200" b="0">
                <a:solidFill>
                  <a:srgbClr val="4A4A4A"/>
                </a:solidFill>
                <a:latin typeface="Calibri"/>
              </a:rPr>
              <a:t>Everyone knows their number and where they stand this week.</a:t>
            </a:r>
          </a:p>
        </p:txBody>
      </p:sp>
      <p:sp>
        <p:nvSpPr>
          <p:cNvPr id="18" name="Rectangle 17"/>
          <p:cNvSpPr/>
          <p:nvPr/>
        </p:nvSpPr>
        <p:spPr>
          <a:xfrm>
            <a:off x="7987588" y="1600200"/>
            <a:ext cx="1727149" cy="502920"/>
          </a:xfrm>
          <a:prstGeom prst="rect">
            <a:avLst/>
          </a:prstGeom>
          <a:solidFill>
            <a:srgbClr val="1E2B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987588" y="1719072"/>
            <a:ext cx="1727149" cy="274320"/>
          </a:xfrm>
          <a:prstGeom prst="rect">
            <a:avLst/>
          </a:prstGeom>
          <a:noFill/>
        </p:spPr>
        <p:txBody>
          <a:bodyPr wrap="square" lIns="0" rIns="0" tIns="0" bIns="0" anchor="t">
            <a:spAutoFit/>
          </a:bodyPr>
          <a:lstStyle/>
          <a:p>
            <a:pPr algn="ctr">
              <a:lnSpc>
                <a:spcPct val="115000"/>
              </a:lnSpc>
              <a:spcBef>
                <a:spcPts val="0"/>
              </a:spcBef>
              <a:spcAft>
                <a:spcPts val="0"/>
              </a:spcAft>
            </a:pPr>
            <a:r>
              <a:rPr sz="1200" b="1">
                <a:solidFill>
                  <a:srgbClr val="FFFFFF"/>
                </a:solidFill>
                <a:latin typeface="Calibri"/>
              </a:rPr>
              <a:t>EXECUTION</a:t>
            </a:r>
          </a:p>
        </p:txBody>
      </p:sp>
      <p:sp>
        <p:nvSpPr>
          <p:cNvPr id="20" name="TextBox 19"/>
          <p:cNvSpPr txBox="1"/>
          <p:nvPr/>
        </p:nvSpPr>
        <p:spPr>
          <a:xfrm>
            <a:off x="7987588" y="2286000"/>
            <a:ext cx="1727149" cy="1828800"/>
          </a:xfrm>
          <a:prstGeom prst="rect">
            <a:avLst/>
          </a:prstGeom>
          <a:noFill/>
        </p:spPr>
        <p:txBody>
          <a:bodyPr wrap="square" lIns="0" rIns="0" tIns="0" bIns="0" anchor="t">
            <a:spAutoFit/>
          </a:bodyPr>
          <a:lstStyle/>
          <a:p>
            <a:pPr algn="l">
              <a:lnSpc>
                <a:spcPct val="120000"/>
              </a:lnSpc>
              <a:spcBef>
                <a:spcPts val="0"/>
              </a:spcBef>
              <a:spcAft>
                <a:spcPts val="0"/>
              </a:spcAft>
            </a:pPr>
            <a:r>
              <a:rPr sz="1200" b="0">
                <a:solidFill>
                  <a:srgbClr val="4A4A4A"/>
                </a:solidFill>
                <a:latin typeface="Calibri"/>
              </a:rPr>
              <a:t>A weekly rhythm the team runs without me in the room.</a:t>
            </a:r>
          </a:p>
        </p:txBody>
      </p:sp>
      <p:sp>
        <p:nvSpPr>
          <p:cNvPr id="21" name="Rectangle 20"/>
          <p:cNvSpPr/>
          <p:nvPr/>
        </p:nvSpPr>
        <p:spPr>
          <a:xfrm>
            <a:off x="9824465" y="1600200"/>
            <a:ext cx="1727149" cy="502920"/>
          </a:xfrm>
          <a:prstGeom prst="rect">
            <a:avLst/>
          </a:prstGeom>
          <a:solidFill>
            <a:srgbClr val="1E2B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9824465" y="1719072"/>
            <a:ext cx="1727149" cy="274320"/>
          </a:xfrm>
          <a:prstGeom prst="rect">
            <a:avLst/>
          </a:prstGeom>
          <a:noFill/>
        </p:spPr>
        <p:txBody>
          <a:bodyPr wrap="square" lIns="0" rIns="0" tIns="0" bIns="0" anchor="t">
            <a:spAutoFit/>
          </a:bodyPr>
          <a:lstStyle/>
          <a:p>
            <a:pPr algn="ctr">
              <a:lnSpc>
                <a:spcPct val="115000"/>
              </a:lnSpc>
              <a:spcBef>
                <a:spcPts val="0"/>
              </a:spcBef>
              <a:spcAft>
                <a:spcPts val="0"/>
              </a:spcAft>
            </a:pPr>
            <a:r>
              <a:rPr sz="1200" b="1">
                <a:solidFill>
                  <a:srgbClr val="FFFFFF"/>
                </a:solidFill>
                <a:latin typeface="Calibri"/>
              </a:rPr>
              <a:t>RESULTS</a:t>
            </a:r>
          </a:p>
        </p:txBody>
      </p:sp>
      <p:sp>
        <p:nvSpPr>
          <p:cNvPr id="23" name="TextBox 22"/>
          <p:cNvSpPr txBox="1"/>
          <p:nvPr/>
        </p:nvSpPr>
        <p:spPr>
          <a:xfrm>
            <a:off x="9824465" y="2286000"/>
            <a:ext cx="1727149" cy="1828800"/>
          </a:xfrm>
          <a:prstGeom prst="rect">
            <a:avLst/>
          </a:prstGeom>
          <a:noFill/>
        </p:spPr>
        <p:txBody>
          <a:bodyPr wrap="square" lIns="0" rIns="0" tIns="0" bIns="0" anchor="t">
            <a:spAutoFit/>
          </a:bodyPr>
          <a:lstStyle/>
          <a:p>
            <a:pPr algn="l">
              <a:lnSpc>
                <a:spcPct val="120000"/>
              </a:lnSpc>
              <a:spcBef>
                <a:spcPts val="0"/>
              </a:spcBef>
              <a:spcAft>
                <a:spcPts val="0"/>
              </a:spcAft>
            </a:pPr>
            <a:r>
              <a:rPr sz="1200" b="0">
                <a:solidFill>
                  <a:srgbClr val="4A4A4A"/>
                </a:solidFill>
                <a:latin typeface="Calibri"/>
              </a:rPr>
              <a:t>Pipeline, close rate and attach measured against day one.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